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56" r:id="rId2"/>
    <p:sldId id="257" r:id="rId3"/>
    <p:sldId id="311" r:id="rId4"/>
    <p:sldId id="312" r:id="rId5"/>
    <p:sldId id="313" r:id="rId6"/>
    <p:sldId id="314" r:id="rId7"/>
    <p:sldId id="315" r:id="rId8"/>
    <p:sldId id="292" r:id="rId9"/>
    <p:sldId id="316" r:id="rId10"/>
    <p:sldId id="309" r:id="rId11"/>
    <p:sldId id="310" r:id="rId12"/>
    <p:sldId id="317" r:id="rId13"/>
    <p:sldId id="318" r:id="rId14"/>
    <p:sldId id="319" r:id="rId15"/>
    <p:sldId id="296" r:id="rId16"/>
    <p:sldId id="320" r:id="rId17"/>
    <p:sldId id="295" r:id="rId18"/>
    <p:sldId id="321" r:id="rId19"/>
    <p:sldId id="322" r:id="rId20"/>
    <p:sldId id="323" r:id="rId21"/>
    <p:sldId id="324" r:id="rId22"/>
    <p:sldId id="305" r:id="rId23"/>
    <p:sldId id="302" r:id="rId24"/>
    <p:sldId id="306" r:id="rId25"/>
    <p:sldId id="303" r:id="rId26"/>
    <p:sldId id="304" r:id="rId27"/>
    <p:sldId id="290" r:id="rId28"/>
    <p:sldId id="307" r:id="rId29"/>
    <p:sldId id="291" r:id="rId30"/>
    <p:sldId id="330" r:id="rId31"/>
    <p:sldId id="273" r:id="rId32"/>
    <p:sldId id="274" r:id="rId33"/>
    <p:sldId id="275" r:id="rId34"/>
    <p:sldId id="276" r:id="rId35"/>
    <p:sldId id="277" r:id="rId36"/>
    <p:sldId id="329" r:id="rId37"/>
    <p:sldId id="278" r:id="rId38"/>
    <p:sldId id="279" r:id="rId39"/>
    <p:sldId id="280" r:id="rId40"/>
    <p:sldId id="281" r:id="rId41"/>
    <p:sldId id="282" r:id="rId42"/>
    <p:sldId id="283" r:id="rId43"/>
    <p:sldId id="300" r:id="rId44"/>
    <p:sldId id="301" r:id="rId45"/>
    <p:sldId id="327" r:id="rId46"/>
    <p:sldId id="328"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1" autoAdjust="0"/>
    <p:restoredTop sz="90053" autoAdjust="0"/>
  </p:normalViewPr>
  <p:slideViewPr>
    <p:cSldViewPr>
      <p:cViewPr>
        <p:scale>
          <a:sx n="76" d="100"/>
          <a:sy n="76" d="100"/>
        </p:scale>
        <p:origin x="-1218" y="72"/>
      </p:cViewPr>
      <p:guideLst>
        <p:guide orient="horz" pos="2160"/>
        <p:guide pos="2880"/>
      </p:guideLst>
    </p:cSldViewPr>
  </p:slideViewPr>
  <p:notesTextViewPr>
    <p:cViewPr>
      <p:scale>
        <a:sx n="1" d="1"/>
        <a:sy n="1" d="1"/>
      </p:scale>
      <p:origin x="0" y="0"/>
    </p:cViewPr>
  </p:notesTextViewPr>
  <p:notesViewPr>
    <p:cSldViewPr>
      <p:cViewPr>
        <p:scale>
          <a:sx n="100" d="100"/>
          <a:sy n="100" d="100"/>
        </p:scale>
        <p:origin x="-189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0767AB-3374-46A6-AF86-CA2371AC18EF}" type="datetimeFigureOut">
              <a:rPr lang="en-US" smtClean="0"/>
              <a:t>5/20/2014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6AC8C4-535F-4085-8820-C60E6E69772D}" type="slidenum">
              <a:rPr lang="en-US" smtClean="0"/>
              <a:t>‹#›</a:t>
            </a:fld>
            <a:endParaRPr lang="en-US"/>
          </a:p>
        </p:txBody>
      </p:sp>
    </p:spTree>
    <p:extLst>
      <p:ext uri="{BB962C8B-B14F-4D97-AF65-F5344CB8AC3E}">
        <p14:creationId xmlns:p14="http://schemas.microsoft.com/office/powerpoint/2010/main" val="2378898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Dementia creates</a:t>
            </a:r>
            <a:r>
              <a:rPr lang="en-US" sz="1400" baseline="0" dirty="0" smtClean="0">
                <a:latin typeface="Arial" panose="020B0604020202020204" pitchFamily="34" charset="0"/>
                <a:cs typeface="Arial" panose="020B0604020202020204" pitchFamily="34" charset="0"/>
              </a:rPr>
              <a:t> a confusing world not only to the individual affected by the disease, but also to family, friends and caregivers.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Although memory loss is often the first symptom,  as the disease progresses and other parts of the brain are affected  - so are other functions including the ability to eat, drink, and maintain adequate nutritional status.</a:t>
            </a:r>
          </a:p>
          <a:p>
            <a:endParaRPr lang="en-US" sz="1400" baseline="0" dirty="0" smtClean="0">
              <a:latin typeface="Arial" panose="020B0604020202020204" pitchFamily="34" charset="0"/>
              <a:cs typeface="Arial" panose="020B0604020202020204" pitchFamily="34" charset="0"/>
            </a:endParaRPr>
          </a:p>
          <a:p>
            <a:r>
              <a:rPr lang="en-US" sz="1400" b="1" baseline="0" dirty="0" smtClean="0">
                <a:latin typeface="Arial" panose="020B0604020202020204" pitchFamily="34" charset="0"/>
                <a:cs typeface="Arial" panose="020B0604020202020204" pitchFamily="34" charset="0"/>
              </a:rPr>
              <a:t>Nutrition Best Practices in Dementia Care, </a:t>
            </a:r>
            <a:r>
              <a:rPr lang="en-US" sz="1400" baseline="0" dirty="0" smtClean="0">
                <a:latin typeface="Arial" panose="020B0604020202020204" pitchFamily="34" charset="0"/>
                <a:cs typeface="Arial" panose="020B0604020202020204" pitchFamily="34" charset="0"/>
              </a:rPr>
              <a:t>developed by the Texas DADS –QMP RD’s, addresses these concerns.</a:t>
            </a:r>
          </a:p>
          <a:p>
            <a:endParaRPr lang="en-US" dirty="0"/>
          </a:p>
        </p:txBody>
      </p:sp>
      <p:sp>
        <p:nvSpPr>
          <p:cNvPr id="4" name="Slide Number Placeholder 3"/>
          <p:cNvSpPr>
            <a:spLocks noGrp="1"/>
          </p:cNvSpPr>
          <p:nvPr>
            <p:ph type="sldNum" sz="quarter" idx="10"/>
          </p:nvPr>
        </p:nvSpPr>
        <p:spPr/>
        <p:txBody>
          <a:bodyPr/>
          <a:lstStyle/>
          <a:p>
            <a:fld id="{676AC8C4-535F-4085-8820-C60E6E69772D}" type="slidenum">
              <a:rPr lang="en-US" smtClean="0"/>
              <a:t>1</a:t>
            </a:fld>
            <a:endParaRPr lang="en-US"/>
          </a:p>
        </p:txBody>
      </p:sp>
    </p:spTree>
    <p:extLst>
      <p:ext uri="{BB962C8B-B14F-4D97-AF65-F5344CB8AC3E}">
        <p14:creationId xmlns:p14="http://schemas.microsoft.com/office/powerpoint/2010/main" val="1054564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893763" eaLnBrk="0" hangingPunct="0">
              <a:defRPr sz="1200">
                <a:solidFill>
                  <a:schemeClr val="accent2"/>
                </a:solidFill>
                <a:latin typeface="Calibri" pitchFamily="34" charset="0"/>
              </a:defRPr>
            </a:lvl1pPr>
            <a:lvl2pPr marL="742950" indent="-285750" defTabSz="893763" eaLnBrk="0" hangingPunct="0">
              <a:defRPr sz="1200">
                <a:solidFill>
                  <a:schemeClr val="accent2"/>
                </a:solidFill>
                <a:latin typeface="Calibri" pitchFamily="34" charset="0"/>
              </a:defRPr>
            </a:lvl2pPr>
            <a:lvl3pPr marL="1143000" indent="-228600" defTabSz="893763" eaLnBrk="0" hangingPunct="0">
              <a:defRPr sz="1200">
                <a:solidFill>
                  <a:schemeClr val="accent2"/>
                </a:solidFill>
                <a:latin typeface="Calibri" pitchFamily="34" charset="0"/>
              </a:defRPr>
            </a:lvl3pPr>
            <a:lvl4pPr marL="1600200" indent="-228600" defTabSz="893763" eaLnBrk="0" hangingPunct="0">
              <a:defRPr sz="1200">
                <a:solidFill>
                  <a:schemeClr val="accent2"/>
                </a:solidFill>
                <a:latin typeface="Calibri" pitchFamily="34" charset="0"/>
              </a:defRPr>
            </a:lvl4pPr>
            <a:lvl5pPr marL="2057400" indent="-228600" defTabSz="893763" eaLnBrk="0" hangingPunct="0">
              <a:defRPr sz="1200">
                <a:solidFill>
                  <a:schemeClr val="accent2"/>
                </a:solidFill>
                <a:latin typeface="Calibri" pitchFamily="34" charset="0"/>
              </a:defRPr>
            </a:lvl5pPr>
            <a:lvl6pPr marL="2514600" indent="-228600" defTabSz="893763" eaLnBrk="0" fontAlgn="base" hangingPunct="0">
              <a:spcBef>
                <a:spcPct val="0"/>
              </a:spcBef>
              <a:spcAft>
                <a:spcPct val="0"/>
              </a:spcAft>
              <a:defRPr sz="1200">
                <a:solidFill>
                  <a:schemeClr val="accent2"/>
                </a:solidFill>
                <a:latin typeface="Calibri" pitchFamily="34" charset="0"/>
              </a:defRPr>
            </a:lvl6pPr>
            <a:lvl7pPr marL="2971800" indent="-228600" defTabSz="893763" eaLnBrk="0" fontAlgn="base" hangingPunct="0">
              <a:spcBef>
                <a:spcPct val="0"/>
              </a:spcBef>
              <a:spcAft>
                <a:spcPct val="0"/>
              </a:spcAft>
              <a:defRPr sz="1200">
                <a:solidFill>
                  <a:schemeClr val="accent2"/>
                </a:solidFill>
                <a:latin typeface="Calibri" pitchFamily="34" charset="0"/>
              </a:defRPr>
            </a:lvl7pPr>
            <a:lvl8pPr marL="3429000" indent="-228600" defTabSz="893763" eaLnBrk="0" fontAlgn="base" hangingPunct="0">
              <a:spcBef>
                <a:spcPct val="0"/>
              </a:spcBef>
              <a:spcAft>
                <a:spcPct val="0"/>
              </a:spcAft>
              <a:defRPr sz="1200">
                <a:solidFill>
                  <a:schemeClr val="accent2"/>
                </a:solidFill>
                <a:latin typeface="Calibri" pitchFamily="34" charset="0"/>
              </a:defRPr>
            </a:lvl8pPr>
            <a:lvl9pPr marL="3886200" indent="-228600" defTabSz="893763" eaLnBrk="0" fontAlgn="base" hangingPunct="0">
              <a:spcBef>
                <a:spcPct val="0"/>
              </a:spcBef>
              <a:spcAft>
                <a:spcPct val="0"/>
              </a:spcAft>
              <a:defRPr sz="1200">
                <a:solidFill>
                  <a:schemeClr val="accent2"/>
                </a:solidFill>
                <a:latin typeface="Calibri" pitchFamily="34" charset="0"/>
              </a:defRPr>
            </a:lvl9pPr>
          </a:lstStyle>
          <a:p>
            <a:pPr eaLnBrk="1" hangingPunct="1"/>
            <a:fld id="{D8490C41-6B3B-4F2B-B849-1F93819EA21A}" type="slidenum">
              <a:rPr lang="en-US" smtClean="0">
                <a:solidFill>
                  <a:schemeClr val="tx1"/>
                </a:solidFill>
                <a:latin typeface="Times New Roman" pitchFamily="18" charset="0"/>
              </a:rPr>
              <a:pPr eaLnBrk="1" hangingPunct="1"/>
              <a:t>10</a:t>
            </a:fld>
            <a:endParaRPr lang="en-US" smtClean="0">
              <a:solidFill>
                <a:schemeClr val="tx1"/>
              </a:solidFill>
              <a:latin typeface="Times New Roman" pitchFamily="18" charset="0"/>
            </a:endParaRPr>
          </a:p>
        </p:txBody>
      </p:sp>
      <p:sp>
        <p:nvSpPr>
          <p:cNvPr id="27651" name="Rectangle 2"/>
          <p:cNvSpPr>
            <a:spLocks noGrp="1" noRot="1" noChangeAspect="1" noChangeArrowheads="1" noTextEdit="1"/>
          </p:cNvSpPr>
          <p:nvPr>
            <p:ph type="sldImg"/>
          </p:nvPr>
        </p:nvSpPr>
        <p:spPr>
          <a:xfrm>
            <a:off x="1143000" y="685800"/>
            <a:ext cx="4572000" cy="3429000"/>
          </a:xfrm>
          <a:ln/>
        </p:spPr>
      </p:sp>
      <p:sp>
        <p:nvSpPr>
          <p:cNvPr id="27652" name="Rectangle 3"/>
          <p:cNvSpPr>
            <a:spLocks noGrp="1" noChangeArrowheads="1"/>
          </p:cNvSpPr>
          <p:nvPr>
            <p:ph type="body" idx="1"/>
          </p:nvPr>
        </p:nvSpPr>
        <p:spPr>
          <a:xfrm>
            <a:off x="381000" y="4343400"/>
            <a:ext cx="5943600" cy="4267200"/>
          </a:xfrm>
          <a:noFill/>
        </p:spPr>
        <p:txBody>
          <a:bodyPr/>
          <a:lstStyle/>
          <a:p>
            <a:pPr eaLnBrk="1" hangingPunct="1"/>
            <a:r>
              <a:rPr lang="en-US" sz="1400" dirty="0" smtClean="0">
                <a:latin typeface="Arial" panose="020B0604020202020204" pitchFamily="34" charset="0"/>
                <a:cs typeface="Arial" panose="020B0604020202020204" pitchFamily="34" charset="0"/>
              </a:rPr>
              <a:t>*Dementia: Cognitive loss (thirst awareness)</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*Depression; social adjustment</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*Fever/Infection (UTI)/Wound Drainage-acute illnesses</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*Vomiting/Diarrhea: Both cause abnormal loss of fluids/electrolytes</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*Medications: Diuretics-water loss, Lithium (antidepressant for bipolar disorder), Laxatives</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*Dysphagia-difficulty swallowing/coughing/choking – associated with stroke</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*Fluid Restrictions: Physician ordered or self-limiting (possibly 2° fear of incontinence)</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*Chronic diseases/Comorbidities: Diabetes, CHF, decreased kidney function, CVA</a:t>
            </a:r>
          </a:p>
          <a:p>
            <a:pPr eaLnBrk="1" hangingPunct="1"/>
            <a:endParaRPr lang="en-US" sz="1400" dirty="0"/>
          </a:p>
          <a:p>
            <a:pPr eaLnBrk="1" hangingPunct="1"/>
            <a:endParaRPr lang="en-US" sz="1400" dirty="0" smtClean="0"/>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defTabSz="893763" eaLnBrk="0" hangingPunct="0">
              <a:defRPr sz="1200">
                <a:solidFill>
                  <a:schemeClr val="accent2"/>
                </a:solidFill>
                <a:latin typeface="Calibri" pitchFamily="34" charset="0"/>
              </a:defRPr>
            </a:lvl1pPr>
            <a:lvl2pPr marL="742950" indent="-285750" defTabSz="893763" eaLnBrk="0" hangingPunct="0">
              <a:defRPr sz="1200">
                <a:solidFill>
                  <a:schemeClr val="accent2"/>
                </a:solidFill>
                <a:latin typeface="Calibri" pitchFamily="34" charset="0"/>
              </a:defRPr>
            </a:lvl2pPr>
            <a:lvl3pPr marL="1143000" indent="-228600" defTabSz="893763" eaLnBrk="0" hangingPunct="0">
              <a:defRPr sz="1200">
                <a:solidFill>
                  <a:schemeClr val="accent2"/>
                </a:solidFill>
                <a:latin typeface="Calibri" pitchFamily="34" charset="0"/>
              </a:defRPr>
            </a:lvl3pPr>
            <a:lvl4pPr marL="1600200" indent="-228600" defTabSz="893763" eaLnBrk="0" hangingPunct="0">
              <a:defRPr sz="1200">
                <a:solidFill>
                  <a:schemeClr val="accent2"/>
                </a:solidFill>
                <a:latin typeface="Calibri" pitchFamily="34" charset="0"/>
              </a:defRPr>
            </a:lvl4pPr>
            <a:lvl5pPr marL="2057400" indent="-228600" defTabSz="893763" eaLnBrk="0" hangingPunct="0">
              <a:defRPr sz="1200">
                <a:solidFill>
                  <a:schemeClr val="accent2"/>
                </a:solidFill>
                <a:latin typeface="Calibri" pitchFamily="34" charset="0"/>
              </a:defRPr>
            </a:lvl5pPr>
            <a:lvl6pPr marL="2514600" indent="-228600" defTabSz="893763" eaLnBrk="0" fontAlgn="base" hangingPunct="0">
              <a:spcBef>
                <a:spcPct val="0"/>
              </a:spcBef>
              <a:spcAft>
                <a:spcPct val="0"/>
              </a:spcAft>
              <a:defRPr sz="1200">
                <a:solidFill>
                  <a:schemeClr val="accent2"/>
                </a:solidFill>
                <a:latin typeface="Calibri" pitchFamily="34" charset="0"/>
              </a:defRPr>
            </a:lvl6pPr>
            <a:lvl7pPr marL="2971800" indent="-228600" defTabSz="893763" eaLnBrk="0" fontAlgn="base" hangingPunct="0">
              <a:spcBef>
                <a:spcPct val="0"/>
              </a:spcBef>
              <a:spcAft>
                <a:spcPct val="0"/>
              </a:spcAft>
              <a:defRPr sz="1200">
                <a:solidFill>
                  <a:schemeClr val="accent2"/>
                </a:solidFill>
                <a:latin typeface="Calibri" pitchFamily="34" charset="0"/>
              </a:defRPr>
            </a:lvl7pPr>
            <a:lvl8pPr marL="3429000" indent="-228600" defTabSz="893763" eaLnBrk="0" fontAlgn="base" hangingPunct="0">
              <a:spcBef>
                <a:spcPct val="0"/>
              </a:spcBef>
              <a:spcAft>
                <a:spcPct val="0"/>
              </a:spcAft>
              <a:defRPr sz="1200">
                <a:solidFill>
                  <a:schemeClr val="accent2"/>
                </a:solidFill>
                <a:latin typeface="Calibri" pitchFamily="34" charset="0"/>
              </a:defRPr>
            </a:lvl8pPr>
            <a:lvl9pPr marL="3886200" indent="-228600" defTabSz="893763" eaLnBrk="0" fontAlgn="base" hangingPunct="0">
              <a:spcBef>
                <a:spcPct val="0"/>
              </a:spcBef>
              <a:spcAft>
                <a:spcPct val="0"/>
              </a:spcAft>
              <a:defRPr sz="1200">
                <a:solidFill>
                  <a:schemeClr val="accent2"/>
                </a:solidFill>
                <a:latin typeface="Calibri" pitchFamily="34" charset="0"/>
              </a:defRPr>
            </a:lvl9pPr>
          </a:lstStyle>
          <a:p>
            <a:pPr eaLnBrk="1" hangingPunct="1"/>
            <a:fld id="{228ECB23-411C-4772-8D31-58B0B9345B1D}" type="slidenum">
              <a:rPr lang="en-US" smtClean="0">
                <a:solidFill>
                  <a:schemeClr val="tx1"/>
                </a:solidFill>
                <a:latin typeface="Times New Roman" pitchFamily="18" charset="0"/>
              </a:rPr>
              <a:pPr eaLnBrk="1" hangingPunct="1"/>
              <a:t>11</a:t>
            </a:fld>
            <a:endParaRPr lang="en-US" smtClean="0">
              <a:solidFill>
                <a:schemeClr val="tx1"/>
              </a:solidFill>
              <a:latin typeface="Times New Roman" pitchFamily="18" charset="0"/>
            </a:endParaRPr>
          </a:p>
        </p:txBody>
      </p:sp>
      <p:sp>
        <p:nvSpPr>
          <p:cNvPr id="26627" name="Rectangle 2"/>
          <p:cNvSpPr>
            <a:spLocks noGrp="1" noRot="1" noChangeAspect="1" noChangeArrowheads="1" noTextEdit="1"/>
          </p:cNvSpPr>
          <p:nvPr>
            <p:ph type="sldImg"/>
          </p:nvPr>
        </p:nvSpPr>
        <p:spPr>
          <a:xfrm>
            <a:off x="1143000" y="685800"/>
            <a:ext cx="4572000" cy="3429000"/>
          </a:xfrm>
          <a:ln/>
        </p:spPr>
      </p:sp>
      <p:sp>
        <p:nvSpPr>
          <p:cNvPr id="26628" name="Rectangle 3"/>
          <p:cNvSpPr>
            <a:spLocks noGrp="1" noChangeArrowheads="1"/>
          </p:cNvSpPr>
          <p:nvPr>
            <p:ph type="body" idx="1"/>
          </p:nvPr>
        </p:nvSpPr>
        <p:spPr>
          <a:xfrm>
            <a:off x="914400" y="4343400"/>
            <a:ext cx="5029200" cy="4114800"/>
          </a:xfrm>
          <a:noFill/>
        </p:spPr>
        <p:txBody>
          <a:bodyPr/>
          <a:lstStyle/>
          <a:p>
            <a:pPr eaLnBrk="1" hangingPunct="1"/>
            <a:r>
              <a:rPr lang="en-US" sz="1400" dirty="0" smtClean="0">
                <a:latin typeface="Arial" panose="020B0604020202020204" pitchFamily="34" charset="0"/>
                <a:cs typeface="Arial" panose="020B0604020202020204" pitchFamily="34" charset="0"/>
              </a:rPr>
              <a:t>Do you see any of these conditions in people that you care for?</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Conditions that contribute to dehydration: Pressure ulcers, Infections like Pneumonia, Confusion, Gastroenteritis, End-stage diseases, Depression, Medications, Dysphagia</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Dehydration contributes to the following conditions:</a:t>
            </a:r>
          </a:p>
          <a:p>
            <a:pPr eaLnBrk="1" hangingPunct="1"/>
            <a:r>
              <a:rPr lang="en-US" sz="1400" dirty="0" smtClean="0">
                <a:latin typeface="Arial" panose="020B0604020202020204" pitchFamily="34" charset="0"/>
                <a:cs typeface="Arial" panose="020B0604020202020204" pitchFamily="34" charset="0"/>
              </a:rPr>
              <a:t>UTI, Falls, Confusion, Hypotension, Constipation, Functional Decline </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In some cases, conditions both cause and are caused by dehydration: Confusion, Depression, some infections, Pressure ulcers</a:t>
            </a:r>
          </a:p>
          <a:p>
            <a:pPr eaLnBrk="1" hangingPunct="1"/>
            <a:endParaRPr lang="en-US" sz="1400" dirty="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*Constipation </a:t>
            </a:r>
            <a:r>
              <a:rPr lang="en-US" sz="1400" dirty="0">
                <a:latin typeface="Arial" panose="020B0604020202020204" pitchFamily="34" charset="0"/>
                <a:cs typeface="Arial" panose="020B0604020202020204" pitchFamily="34" charset="0"/>
              </a:rPr>
              <a:t>is a condition that may be the result of dehydration and is also a side-effect of many antipsychotic medications.</a:t>
            </a:r>
          </a:p>
          <a:p>
            <a:pPr eaLnBrk="1" hangingPunct="1"/>
            <a:endParaRPr lang="en-US" sz="14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Dental Hygiene </a:t>
            </a:r>
            <a:r>
              <a:rPr lang="en-US" sz="1400" dirty="0" smtClean="0">
                <a:latin typeface="Arial" panose="020B0604020202020204" pitchFamily="34" charset="0"/>
                <a:cs typeface="Arial" panose="020B0604020202020204" pitchFamily="34" charset="0"/>
              </a:rPr>
              <a:t>– is a fairly</a:t>
            </a:r>
            <a:r>
              <a:rPr lang="en-US" sz="1400" baseline="0" dirty="0" smtClean="0">
                <a:latin typeface="Arial" panose="020B0604020202020204" pitchFamily="34" charset="0"/>
                <a:cs typeface="Arial" panose="020B0604020202020204" pitchFamily="34" charset="0"/>
              </a:rPr>
              <a:t> new focus area – but no less important.</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Problems with the mouth and teeth can dramatically affect meal intake as well as how the person feels (pain, etc.)</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Poor dental hygiene can lead to decayed teeth, mouth irritations, aspiration due to bacteria, as well infection.</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Individuals with dementia can often be fearful and combative, thus making it difficult for dentists and caregivers to deliver care.</a:t>
            </a:r>
          </a:p>
        </p:txBody>
      </p:sp>
      <p:sp>
        <p:nvSpPr>
          <p:cNvPr id="4" name="Slide Number Placeholder 3"/>
          <p:cNvSpPr>
            <a:spLocks noGrp="1"/>
          </p:cNvSpPr>
          <p:nvPr>
            <p:ph type="sldNum" sz="quarter" idx="10"/>
          </p:nvPr>
        </p:nvSpPr>
        <p:spPr/>
        <p:txBody>
          <a:bodyPr/>
          <a:lstStyle/>
          <a:p>
            <a:fld id="{676AC8C4-535F-4085-8820-C60E6E69772D}" type="slidenum">
              <a:rPr lang="en-US" smtClean="0"/>
              <a:t>12</a:t>
            </a:fld>
            <a:endParaRPr lang="en-US"/>
          </a:p>
        </p:txBody>
      </p:sp>
    </p:spTree>
    <p:extLst>
      <p:ext uri="{BB962C8B-B14F-4D97-AF65-F5344CB8AC3E}">
        <p14:creationId xmlns:p14="http://schemas.microsoft.com/office/powerpoint/2010/main" val="2982479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Structured</a:t>
            </a:r>
            <a:r>
              <a:rPr lang="en-US" sz="1400" baseline="0" dirty="0" smtClean="0">
                <a:latin typeface="Arial" panose="020B0604020202020204" pitchFamily="34" charset="0"/>
                <a:cs typeface="Arial" panose="020B0604020202020204" pitchFamily="34" charset="0"/>
              </a:rPr>
              <a:t> dining occurs three times a day in long term care facilities.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Residents with dementia are often not willing, ready, or able to fully benefit from these meal times.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Many factors can contribute. We will consider these in a few minutes as we review Nutrition Interventions.</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13</a:t>
            </a:fld>
            <a:endParaRPr lang="en-US"/>
          </a:p>
        </p:txBody>
      </p:sp>
    </p:spTree>
    <p:extLst>
      <p:ext uri="{BB962C8B-B14F-4D97-AF65-F5344CB8AC3E}">
        <p14:creationId xmlns:p14="http://schemas.microsoft.com/office/powerpoint/2010/main" val="2994888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Once an</a:t>
            </a:r>
            <a:r>
              <a:rPr lang="en-US" sz="1400" baseline="0" dirty="0" smtClean="0">
                <a:latin typeface="Arial" panose="020B0604020202020204" pitchFamily="34" charset="0"/>
                <a:cs typeface="Arial" panose="020B0604020202020204" pitchFamily="34" charset="0"/>
              </a:rPr>
              <a:t> individual has lost cognitive functioning, it can be very difficult on family members to make medical decisions if these were not discussed or decided on ahead of time.</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It is the responsibility of medical staff to honor any advance directives that are in place.</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Palliative care continues to provide standards of practice, however, it specifies that due to the disease process or the end-of-life process – some conditions may be unavoidable – such as weight loss, skin breakdown and dehydration.</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There are risks and benefits associated with enteral nutrition. Again, it is helpful, if these wishes </a:t>
            </a:r>
            <a:r>
              <a:rPr lang="en-US" sz="1400" dirty="0">
                <a:latin typeface="Arial" panose="020B0604020202020204" pitchFamily="34" charset="0"/>
                <a:cs typeface="Arial" panose="020B0604020202020204" pitchFamily="34" charset="0"/>
              </a:rPr>
              <a:t>a</a:t>
            </a:r>
            <a:r>
              <a:rPr lang="en-US" sz="1400" baseline="0" dirty="0" smtClean="0">
                <a:latin typeface="Arial" panose="020B0604020202020204" pitchFamily="34" charset="0"/>
                <a:cs typeface="Arial" panose="020B0604020202020204" pitchFamily="34" charset="0"/>
              </a:rPr>
              <a:t>re made in advance.</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14</a:t>
            </a:fld>
            <a:endParaRPr lang="en-US"/>
          </a:p>
        </p:txBody>
      </p:sp>
    </p:spTree>
    <p:extLst>
      <p:ext uri="{BB962C8B-B14F-4D97-AF65-F5344CB8AC3E}">
        <p14:creationId xmlns:p14="http://schemas.microsoft.com/office/powerpoint/2010/main" val="1707697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154113" y="706438"/>
            <a:ext cx="4573587" cy="3429000"/>
          </a:xfrm>
          <a:ln/>
        </p:spPr>
      </p:sp>
      <p:sp>
        <p:nvSpPr>
          <p:cNvPr id="59395" name="Rectangle 3"/>
          <p:cNvSpPr>
            <a:spLocks noGrp="1" noChangeArrowheads="1"/>
          </p:cNvSpPr>
          <p:nvPr>
            <p:ph type="body" idx="1"/>
          </p:nvPr>
        </p:nvSpPr>
        <p:spPr>
          <a:noFill/>
        </p:spPr>
        <p:txBody>
          <a:bodyPr/>
          <a:lstStyle/>
          <a:p>
            <a:pPr eaLnBrk="1" hangingPunct="1"/>
            <a:r>
              <a:rPr lang="en-US" sz="1400" dirty="0" smtClean="0">
                <a:latin typeface="Arial" charset="0"/>
              </a:rPr>
              <a:t>Palliative Care: total care of a person with a terminal disease when cure is no longer possible. </a:t>
            </a:r>
          </a:p>
          <a:p>
            <a:pPr eaLnBrk="1" hangingPunct="1"/>
            <a:r>
              <a:rPr lang="en-US" sz="1400" dirty="0" smtClean="0">
                <a:latin typeface="Arial" charset="0"/>
              </a:rPr>
              <a:t>-Focus on quality of life &amp; relief of symptoms.</a:t>
            </a:r>
          </a:p>
          <a:p>
            <a:pPr eaLnBrk="1" hangingPunct="1"/>
            <a:endParaRPr lang="en-US" sz="1400" dirty="0" smtClean="0">
              <a:latin typeface="Arial" charset="0"/>
            </a:endParaRPr>
          </a:p>
          <a:p>
            <a:pPr eaLnBrk="1" hangingPunct="1"/>
            <a:r>
              <a:rPr lang="en-US" sz="1400" dirty="0" smtClean="0">
                <a:latin typeface="Arial" charset="0"/>
              </a:rPr>
              <a:t>When maintaining weight or nutritional status is no longer the goal, consider goal that weight loss and dehydration are an expected outcome at the end of life. Document in YOUR progress notes!</a:t>
            </a:r>
          </a:p>
          <a:p>
            <a:pPr eaLnBrk="1" hangingPunct="1"/>
            <a:endParaRPr lang="en-US" sz="1400" dirty="0" smtClean="0">
              <a:latin typeface="Arial" charset="0"/>
            </a:endParaRPr>
          </a:p>
          <a:p>
            <a:pPr eaLnBrk="1" hangingPunct="1"/>
            <a:r>
              <a:rPr lang="en-US" sz="1400" dirty="0" smtClean="0">
                <a:latin typeface="Arial" charset="0"/>
              </a:rPr>
              <a:t>Facility can use the Palliative Care form found on DADS Website: </a:t>
            </a:r>
          </a:p>
          <a:p>
            <a:pPr eaLnBrk="1" hangingPunct="1"/>
            <a:endParaRPr lang="en-US" dirty="0" smtClean="0">
              <a:latin typeface="Arial" charset="0"/>
            </a:endParaRPr>
          </a:p>
          <a:p>
            <a:pPr eaLnBrk="1" hangingPunct="1"/>
            <a:endParaRPr lang="en-US" dirty="0" smtClean="0">
              <a:latin typeface="Arial" charset="0"/>
            </a:endParaRPr>
          </a:p>
          <a:p>
            <a:pPr eaLnBrk="1" hangingPunct="1"/>
            <a:endParaRPr lang="en-US" dirty="0" smtClean="0">
              <a:latin typeface="Arial" charset="0"/>
            </a:endParaRPr>
          </a:p>
        </p:txBody>
      </p:sp>
      <p:sp>
        <p:nvSpPr>
          <p:cNvPr id="59396"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BAB55DBA-F536-4A1A-8080-0072FE574C8F}" type="slidenum">
              <a:rPr lang="en-US" sz="1200" smtClean="0"/>
              <a:pPr eaLnBrk="1" hangingPunct="1"/>
              <a:t>15</a:t>
            </a:fld>
            <a:endParaRPr lang="en-US" sz="120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The QMP RD’s have developed a</a:t>
            </a:r>
            <a:r>
              <a:rPr lang="en-US" sz="1400" baseline="0" dirty="0" smtClean="0">
                <a:latin typeface="Arial" panose="020B0604020202020204" pitchFamily="34" charset="0"/>
                <a:cs typeface="Arial" panose="020B0604020202020204" pitchFamily="34" charset="0"/>
              </a:rPr>
              <a:t> handout: </a:t>
            </a:r>
            <a:r>
              <a:rPr lang="en-US" sz="1400" b="1" baseline="0" dirty="0" smtClean="0">
                <a:latin typeface="Arial" panose="020B0604020202020204" pitchFamily="34" charset="0"/>
                <a:cs typeface="Arial" panose="020B0604020202020204" pitchFamily="34" charset="0"/>
              </a:rPr>
              <a:t>Enteral </a:t>
            </a:r>
            <a:r>
              <a:rPr lang="en-US" sz="1400" b="1" baseline="0" dirty="0" err="1" smtClean="0">
                <a:latin typeface="Arial" panose="020B0604020202020204" pitchFamily="34" charset="0"/>
                <a:cs typeface="Arial" panose="020B0604020202020204" pitchFamily="34" charset="0"/>
              </a:rPr>
              <a:t>Nutriiton</a:t>
            </a:r>
            <a:r>
              <a:rPr lang="en-US" sz="1400" b="1" baseline="0" dirty="0" smtClean="0">
                <a:latin typeface="Arial" panose="020B0604020202020204" pitchFamily="34" charset="0"/>
                <a:cs typeface="Arial" panose="020B0604020202020204" pitchFamily="34" charset="0"/>
              </a:rPr>
              <a:t> Education Form </a:t>
            </a:r>
            <a:r>
              <a:rPr lang="en-US" sz="1400" baseline="0" dirty="0" smtClean="0">
                <a:latin typeface="Arial" panose="020B0604020202020204" pitchFamily="34" charset="0"/>
                <a:cs typeface="Arial" panose="020B0604020202020204" pitchFamily="34" charset="0"/>
              </a:rPr>
              <a:t>for long term care facilities to utilize in educating individuals and families.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It is available for review on our website: </a:t>
            </a:r>
            <a:r>
              <a:rPr lang="en-US" sz="1400" u="sng" baseline="0" dirty="0" smtClean="0">
                <a:latin typeface="Arial" panose="020B0604020202020204" pitchFamily="34" charset="0"/>
                <a:cs typeface="Arial" panose="020B0604020202020204" pitchFamily="34" charset="0"/>
              </a:rPr>
              <a:t>www.TexasQualityMatters.org</a:t>
            </a:r>
            <a:endParaRPr lang="en-US" sz="1400" u="sng"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16</a:t>
            </a:fld>
            <a:endParaRPr lang="en-US"/>
          </a:p>
        </p:txBody>
      </p:sp>
    </p:spTree>
    <p:extLst>
      <p:ext uri="{BB962C8B-B14F-4D97-AF65-F5344CB8AC3E}">
        <p14:creationId xmlns:p14="http://schemas.microsoft.com/office/powerpoint/2010/main" val="577430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xfrm>
            <a:off x="304800" y="4269517"/>
            <a:ext cx="6172200" cy="4568051"/>
          </a:xfrm>
          <a:noFill/>
        </p:spPr>
        <p:txBody>
          <a:bodyPr/>
          <a:lstStyle/>
          <a:p>
            <a:pPr eaLnBrk="1" hangingPunct="1"/>
            <a:r>
              <a:rPr lang="en-US" sz="1400" dirty="0" smtClean="0">
                <a:latin typeface="Arial" charset="0"/>
              </a:rPr>
              <a:t>As dx. progresses to end-stage, oral intake decreases-&gt;WL. While this may begin the process of dying, (normal), many times the focus is on stopping WL-&gt;TF is implemented as 1</a:t>
            </a:r>
            <a:r>
              <a:rPr lang="en-US" sz="1400" baseline="30000" dirty="0" smtClean="0">
                <a:latin typeface="Arial" charset="0"/>
              </a:rPr>
              <a:t>st</a:t>
            </a:r>
            <a:r>
              <a:rPr lang="en-US" sz="1400" dirty="0" smtClean="0">
                <a:latin typeface="Arial" charset="0"/>
              </a:rPr>
              <a:t> intervention.</a:t>
            </a:r>
          </a:p>
          <a:p>
            <a:pPr eaLnBrk="1" hangingPunct="1"/>
            <a:r>
              <a:rPr lang="en-US" sz="1400" dirty="0" smtClean="0">
                <a:latin typeface="Arial" charset="0"/>
              </a:rPr>
              <a:t>=Research has found NO difference in longevity in persons with advanced dementia with TF vs. those with careful assisted oral feeding.</a:t>
            </a:r>
          </a:p>
          <a:p>
            <a:pPr eaLnBrk="1" hangingPunct="1"/>
            <a:r>
              <a:rPr lang="en-US" sz="1400" dirty="0" smtClean="0">
                <a:latin typeface="Arial" charset="0"/>
              </a:rPr>
              <a:t>=Before PEG feeding tubes, Assisted oral feeding was the norm. As we all know, that is no longer the case.</a:t>
            </a:r>
          </a:p>
          <a:p>
            <a:pPr eaLnBrk="1" hangingPunct="1"/>
            <a:r>
              <a:rPr lang="en-US" sz="1400" dirty="0" smtClean="0">
                <a:latin typeface="Arial" charset="0"/>
              </a:rPr>
              <a:t>=1994 Guidelines: stated "ethically permissible to choose to withhold artificially administered nutrition/hydration. Spoon feeding should be continued if needed for comfort."</a:t>
            </a:r>
          </a:p>
          <a:p>
            <a:pPr eaLnBrk="1" hangingPunct="1"/>
            <a:endParaRPr lang="en-US" sz="1000" dirty="0" smtClean="0">
              <a:latin typeface="Arial" charset="0"/>
            </a:endParaRPr>
          </a:p>
          <a:p>
            <a:pPr eaLnBrk="1" hangingPunct="1"/>
            <a:r>
              <a:rPr lang="en-US" sz="1400" dirty="0" smtClean="0">
                <a:latin typeface="Arial" charset="0"/>
              </a:rPr>
              <a:t>1997 Alzheimer’s Assoc. Ethical Considerations: Emphasized "need for planning while still competent. Recommended use of advance directives for "future care decisions"</a:t>
            </a:r>
          </a:p>
          <a:p>
            <a:pPr eaLnBrk="1" hangingPunct="1"/>
            <a:endParaRPr lang="en-US" sz="1000" dirty="0" smtClean="0">
              <a:latin typeface="Arial" charset="0"/>
            </a:endParaRPr>
          </a:p>
          <a:p>
            <a:pPr eaLnBrk="1" hangingPunct="1"/>
            <a:r>
              <a:rPr lang="en-US" sz="1400" dirty="0" smtClean="0">
                <a:latin typeface="Arial" charset="0"/>
              </a:rPr>
              <a:t>2000 Ethics Advisory Panel: made a recommendation of assisted oral feeding coupled with hospice care as the "compassionate alternate to enteral nutrition“</a:t>
            </a:r>
          </a:p>
          <a:p>
            <a:pPr eaLnBrk="1" hangingPunct="1"/>
            <a:endParaRPr lang="en-US" sz="1000" dirty="0" smtClean="0">
              <a:latin typeface="Arial" charset="0"/>
            </a:endParaRPr>
          </a:p>
          <a:p>
            <a:pPr eaLnBrk="1" hangingPunct="1"/>
            <a:r>
              <a:rPr lang="en-US" sz="1400" dirty="0" smtClean="0">
                <a:latin typeface="Arial" charset="0"/>
              </a:rPr>
              <a:t>The literature review emphatically states:</a:t>
            </a:r>
          </a:p>
          <a:p>
            <a:pPr eaLnBrk="1" hangingPunct="1"/>
            <a:r>
              <a:rPr lang="en-US" sz="1400" dirty="0" smtClean="0">
                <a:latin typeface="Arial" charset="0"/>
              </a:rPr>
              <a:t>"NEGLECT IN ASSISTED ORAL FEEDING SHOULD NOT BE TOLERATED.“ TF should not be an easy alternative.</a:t>
            </a:r>
          </a:p>
          <a:p>
            <a:pPr eaLnBrk="1" hangingPunct="1"/>
            <a:endParaRPr lang="en-US" dirty="0" smtClean="0">
              <a:latin typeface="Arial" charset="0"/>
            </a:endParaRPr>
          </a:p>
        </p:txBody>
      </p:sp>
      <p:sp>
        <p:nvSpPr>
          <p:cNvPr id="57348"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9A0E8858-F468-458F-8427-0B16FA05B760}" type="slidenum">
              <a:rPr lang="en-US" sz="1200" smtClean="0"/>
              <a:pPr eaLnBrk="1" hangingPunct="1"/>
              <a:t>17</a:t>
            </a:fld>
            <a:endParaRPr lang="en-US" sz="12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This slide combines key elements of best practice care plans</a:t>
            </a:r>
            <a:r>
              <a:rPr lang="en-US" sz="1400" baseline="0" dirty="0" smtClean="0">
                <a:latin typeface="Arial" panose="020B0604020202020204" pitchFamily="34" charset="0"/>
                <a:cs typeface="Arial" panose="020B0604020202020204" pitchFamily="34" charset="0"/>
              </a:rPr>
              <a:t> promoted by all three disciplines in the Quality Monitoring Program.</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18</a:t>
            </a:fld>
            <a:endParaRPr lang="en-US"/>
          </a:p>
        </p:txBody>
      </p:sp>
    </p:spTree>
    <p:extLst>
      <p:ext uri="{BB962C8B-B14F-4D97-AF65-F5344CB8AC3E}">
        <p14:creationId xmlns:p14="http://schemas.microsoft.com/office/powerpoint/2010/main" val="3171723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(Read slide as printed.)</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19</a:t>
            </a:fld>
            <a:endParaRPr lang="en-US"/>
          </a:p>
        </p:txBody>
      </p:sp>
    </p:spTree>
    <p:extLst>
      <p:ext uri="{BB962C8B-B14F-4D97-AF65-F5344CB8AC3E}">
        <p14:creationId xmlns:p14="http://schemas.microsoft.com/office/powerpoint/2010/main" val="584738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33400" y="4343400"/>
            <a:ext cx="5486400" cy="4114800"/>
          </a:xfrm>
        </p:spPr>
        <p:txBody>
          <a:bodyPr/>
          <a:lstStyle/>
          <a:p>
            <a:r>
              <a:rPr lang="en-US" sz="1400" baseline="0" dirty="0" smtClean="0">
                <a:latin typeface="Arial" panose="020B0604020202020204" pitchFamily="34" charset="0"/>
                <a:cs typeface="Arial" panose="020B0604020202020204" pitchFamily="34" charset="0"/>
              </a:rPr>
              <a:t>(Read slide as printed.)</a:t>
            </a:r>
          </a:p>
        </p:txBody>
      </p:sp>
      <p:sp>
        <p:nvSpPr>
          <p:cNvPr id="4" name="Slide Number Placeholder 3"/>
          <p:cNvSpPr>
            <a:spLocks noGrp="1"/>
          </p:cNvSpPr>
          <p:nvPr>
            <p:ph type="sldNum" sz="quarter" idx="10"/>
          </p:nvPr>
        </p:nvSpPr>
        <p:spPr/>
        <p:txBody>
          <a:bodyPr/>
          <a:lstStyle/>
          <a:p>
            <a:fld id="{676AC8C4-535F-4085-8820-C60E6E69772D}" type="slidenum">
              <a:rPr lang="en-US" smtClean="0"/>
              <a:t>2</a:t>
            </a:fld>
            <a:endParaRPr lang="en-US"/>
          </a:p>
        </p:txBody>
      </p:sp>
    </p:spTree>
    <p:extLst>
      <p:ext uri="{BB962C8B-B14F-4D97-AF65-F5344CB8AC3E}">
        <p14:creationId xmlns:p14="http://schemas.microsoft.com/office/powerpoint/2010/main" val="2195549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2000" y="4343400"/>
            <a:ext cx="5486400" cy="4114800"/>
          </a:xfrm>
        </p:spPr>
        <p:txBody>
          <a:bodyPr/>
          <a:lstStyle/>
          <a:p>
            <a:r>
              <a:rPr lang="en-US" sz="1400" dirty="0" smtClean="0">
                <a:latin typeface="Arial" panose="020B0604020202020204" pitchFamily="34" charset="0"/>
                <a:cs typeface="Arial" panose="020B0604020202020204" pitchFamily="34" charset="0"/>
              </a:rPr>
              <a:t>(Read slide as printed.)</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20</a:t>
            </a:fld>
            <a:endParaRPr lang="en-US"/>
          </a:p>
        </p:txBody>
      </p:sp>
    </p:spTree>
    <p:extLst>
      <p:ext uri="{BB962C8B-B14F-4D97-AF65-F5344CB8AC3E}">
        <p14:creationId xmlns:p14="http://schemas.microsoft.com/office/powerpoint/2010/main" val="1687546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(Read slide as printed.)</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We will now explore</a:t>
            </a:r>
            <a:r>
              <a:rPr lang="en-US" sz="1400" baseline="0" dirty="0" smtClean="0">
                <a:latin typeface="Arial" panose="020B0604020202020204" pitchFamily="34" charset="0"/>
                <a:cs typeface="Arial" panose="020B0604020202020204" pitchFamily="34" charset="0"/>
              </a:rPr>
              <a:t> in further detail, the steps of nutrition intervention.</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21</a:t>
            </a:fld>
            <a:endParaRPr lang="en-US"/>
          </a:p>
        </p:txBody>
      </p:sp>
    </p:spTree>
    <p:extLst>
      <p:ext uri="{BB962C8B-B14F-4D97-AF65-F5344CB8AC3E}">
        <p14:creationId xmlns:p14="http://schemas.microsoft.com/office/powerpoint/2010/main" val="1770899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14400" y="4345336"/>
            <a:ext cx="5029200" cy="4114720"/>
          </a:xfrm>
          <a:noFill/>
        </p:spPr>
        <p:txBody>
          <a:bodyPr/>
          <a:lstStyle/>
          <a:p>
            <a:pPr marL="228600" indent="-228600" eaLnBrk="1" hangingPunct="1"/>
            <a:r>
              <a:rPr lang="en-US" sz="1400" dirty="0" smtClean="0">
                <a:latin typeface="Arial" charset="0"/>
              </a:rPr>
              <a:t>Many Challenges for people w/ </a:t>
            </a:r>
            <a:r>
              <a:rPr lang="en-US" sz="1400" dirty="0" err="1" smtClean="0">
                <a:latin typeface="Arial" charset="0"/>
              </a:rPr>
              <a:t>Alz</a:t>
            </a:r>
            <a:r>
              <a:rPr lang="en-US" sz="1400" dirty="0" smtClean="0">
                <a:latin typeface="Arial" charset="0"/>
              </a:rPr>
              <a:t>. </a:t>
            </a:r>
            <a:r>
              <a:rPr lang="en-US" sz="1400" dirty="0" err="1" smtClean="0">
                <a:latin typeface="Arial" charset="0"/>
              </a:rPr>
              <a:t>Dx</a:t>
            </a:r>
            <a:r>
              <a:rPr lang="en-US" sz="1400" dirty="0" smtClean="0">
                <a:latin typeface="Arial" charset="0"/>
              </a:rPr>
              <a:t> as well as their caregivers to eating well-balanced meals:</a:t>
            </a:r>
          </a:p>
          <a:p>
            <a:pPr marL="228600" indent="-228600" eaLnBrk="1" hangingPunct="1"/>
            <a:r>
              <a:rPr lang="en-US" sz="1400" dirty="0" smtClean="0">
                <a:latin typeface="Arial" charset="0"/>
              </a:rPr>
              <a:t>Some techniques for coping with the many challenges are listed on this and the following slides.</a:t>
            </a:r>
          </a:p>
          <a:p>
            <a:pPr marL="228600" indent="-228600" eaLnBrk="1" hangingPunct="1"/>
            <a:endParaRPr lang="en-US" sz="1400" dirty="0" smtClean="0">
              <a:latin typeface="Arial" charset="0"/>
            </a:endParaRPr>
          </a:p>
          <a:p>
            <a:pPr marL="228600" indent="-228600" eaLnBrk="1" hangingPunct="1"/>
            <a:r>
              <a:rPr lang="en-US" sz="1400" dirty="0" smtClean="0">
                <a:latin typeface="Arial" charset="0"/>
              </a:rPr>
              <a:t>Oral problems:</a:t>
            </a:r>
          </a:p>
          <a:p>
            <a:pPr marL="228600" indent="-228600" eaLnBrk="1" hangingPunct="1">
              <a:buFontTx/>
              <a:buAutoNum type="arabicPeriod"/>
            </a:pPr>
            <a:r>
              <a:rPr lang="en-US" sz="1400" dirty="0" smtClean="0">
                <a:latin typeface="Arial" charset="0"/>
              </a:rPr>
              <a:t>Broken teeth, Dental Caries, Poor fitting dentures</a:t>
            </a:r>
          </a:p>
          <a:p>
            <a:pPr marL="228600" indent="-228600" eaLnBrk="1" hangingPunct="1"/>
            <a:r>
              <a:rPr lang="en-US" sz="1400" dirty="0" smtClean="0">
                <a:latin typeface="Arial" charset="0"/>
              </a:rPr>
              <a:t>	=They need: regular dental exams &amp; daily oral care.</a:t>
            </a:r>
          </a:p>
          <a:p>
            <a:pPr marL="228600" indent="-228600" eaLnBrk="1" hangingPunct="1"/>
            <a:endParaRPr lang="en-US" sz="1400" dirty="0" smtClean="0">
              <a:latin typeface="Arial" charset="0"/>
            </a:endParaRPr>
          </a:p>
          <a:p>
            <a:pPr marL="228600" indent="-228600" eaLnBrk="1" hangingPunct="1"/>
            <a:r>
              <a:rPr lang="en-US" sz="1400" dirty="0" smtClean="0">
                <a:latin typeface="Arial" charset="0"/>
              </a:rPr>
              <a:t>Many people w/ </a:t>
            </a:r>
            <a:r>
              <a:rPr lang="en-US" sz="1400" dirty="0" err="1" smtClean="0">
                <a:latin typeface="Arial" charset="0"/>
              </a:rPr>
              <a:t>Alz</a:t>
            </a:r>
            <a:r>
              <a:rPr lang="en-US" sz="1400" dirty="0" smtClean="0">
                <a:latin typeface="Arial" charset="0"/>
              </a:rPr>
              <a:t>. </a:t>
            </a:r>
            <a:r>
              <a:rPr lang="en-US" sz="1400" dirty="0" err="1" smtClean="0">
                <a:latin typeface="Arial" charset="0"/>
              </a:rPr>
              <a:t>Dx</a:t>
            </a:r>
            <a:r>
              <a:rPr lang="en-US" sz="1400" dirty="0" smtClean="0">
                <a:latin typeface="Arial" charset="0"/>
              </a:rPr>
              <a:t>. develop:</a:t>
            </a:r>
          </a:p>
          <a:p>
            <a:pPr marL="228600" indent="-228600" eaLnBrk="1" hangingPunct="1"/>
            <a:r>
              <a:rPr lang="en-US" sz="1400" dirty="0" smtClean="0">
                <a:latin typeface="Arial" charset="0"/>
              </a:rPr>
              <a:t>2. Swallowing problems –which can lead to:</a:t>
            </a:r>
          </a:p>
          <a:p>
            <a:pPr marL="228600" indent="-228600" eaLnBrk="1" hangingPunct="1"/>
            <a:r>
              <a:rPr lang="en-US" sz="1400" dirty="0" smtClean="0">
                <a:latin typeface="Arial" charset="0"/>
              </a:rPr>
              <a:t>  -Fear of eating &amp;</a:t>
            </a:r>
          </a:p>
          <a:p>
            <a:pPr marL="228600" indent="-228600" eaLnBrk="1" hangingPunct="1"/>
            <a:r>
              <a:rPr lang="en-US" sz="1400" dirty="0" smtClean="0">
                <a:latin typeface="Arial" charset="0"/>
              </a:rPr>
              <a:t>  -Loss of appetite</a:t>
            </a:r>
          </a:p>
          <a:p>
            <a:pPr marL="228600" indent="-228600" eaLnBrk="1" hangingPunct="1"/>
            <a:r>
              <a:rPr lang="en-US" sz="1400" dirty="0" smtClean="0">
                <a:latin typeface="Arial" charset="0"/>
              </a:rPr>
              <a:t>  -Which leads to weight loss</a:t>
            </a:r>
          </a:p>
          <a:p>
            <a:pPr marL="228600" indent="-228600" eaLnBrk="1" hangingPunct="1"/>
            <a:endParaRPr lang="en-US" sz="1400" dirty="0" smtClean="0">
              <a:latin typeface="Arial" charset="0"/>
            </a:endParaRPr>
          </a:p>
          <a:p>
            <a:pPr marL="228600" indent="-228600" eaLnBrk="1" hangingPunct="1"/>
            <a:r>
              <a:rPr lang="en-US" sz="1400" dirty="0" smtClean="0">
                <a:latin typeface="Arial" charset="0"/>
              </a:rPr>
              <a:t>(2) fluids between each bite</a:t>
            </a:r>
          </a:p>
        </p:txBody>
      </p:sp>
      <p:sp>
        <p:nvSpPr>
          <p:cNvPr id="46084"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9ADFB236-8CAB-469F-A3B6-A65D536013F7}" type="slidenum">
              <a:rPr lang="en-US" sz="1200" smtClean="0"/>
              <a:pPr eaLnBrk="1" hangingPunct="1"/>
              <a:t>22</a:t>
            </a:fld>
            <a:endParaRPr lang="en-US" sz="12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457200" y="4343755"/>
            <a:ext cx="6096000" cy="4474858"/>
          </a:xfrm>
          <a:noFill/>
        </p:spPr>
        <p:txBody>
          <a:bodyPr/>
          <a:lstStyle/>
          <a:p>
            <a:pPr eaLnBrk="1" hangingPunct="1"/>
            <a:r>
              <a:rPr lang="en-US" sz="1400" dirty="0" smtClean="0">
                <a:latin typeface="Arial" charset="0"/>
              </a:rPr>
              <a:t>As the disease progresses:</a:t>
            </a:r>
          </a:p>
          <a:p>
            <a:pPr eaLnBrk="1" hangingPunct="1"/>
            <a:endParaRPr lang="en-US" sz="1400" dirty="0" smtClean="0">
              <a:latin typeface="Arial" charset="0"/>
            </a:endParaRPr>
          </a:p>
          <a:p>
            <a:pPr eaLnBrk="1" hangingPunct="1"/>
            <a:r>
              <a:rPr lang="en-US" sz="1400" dirty="0" smtClean="0">
                <a:latin typeface="Arial" charset="0"/>
              </a:rPr>
              <a:t>Rule of thumb for calculating energy needs is 25 kcal/kg of body weight.</a:t>
            </a:r>
          </a:p>
          <a:p>
            <a:pPr eaLnBrk="1" hangingPunct="1"/>
            <a:endParaRPr lang="en-US" sz="1400" dirty="0" smtClean="0">
              <a:latin typeface="Arial" charset="0"/>
            </a:endParaRPr>
          </a:p>
          <a:p>
            <a:pPr eaLnBrk="1" hangingPunct="1"/>
            <a:r>
              <a:rPr lang="en-US" sz="1400" dirty="0" smtClean="0">
                <a:latin typeface="Arial" charset="0"/>
              </a:rPr>
              <a:t>1996 ADA published a study that recommended increased energy requirements for those with dementia. READ SLIDE.</a:t>
            </a:r>
          </a:p>
          <a:p>
            <a:pPr eaLnBrk="1" hangingPunct="1"/>
            <a:endParaRPr lang="en-US" sz="1400" dirty="0" smtClean="0">
              <a:latin typeface="Arial" charset="0"/>
            </a:endParaRPr>
          </a:p>
          <a:p>
            <a:pPr eaLnBrk="1" hangingPunct="1"/>
            <a:r>
              <a:rPr lang="en-US" sz="1400" dirty="0" smtClean="0">
                <a:latin typeface="Arial" charset="0"/>
              </a:rPr>
              <a:t>New England Journal of Medicine Oct. 15, 2009: “The Clinical Course of Advanced Dementia”: Followed 323 NH residents w/ </a:t>
            </a:r>
            <a:r>
              <a:rPr lang="en-US" sz="1400" dirty="0" err="1" smtClean="0">
                <a:latin typeface="Arial" charset="0"/>
              </a:rPr>
              <a:t>Adv</a:t>
            </a:r>
            <a:r>
              <a:rPr lang="en-US" sz="1400" dirty="0" smtClean="0">
                <a:latin typeface="Arial" charset="0"/>
              </a:rPr>
              <a:t> Dem: 55% died over 18 months: 86% of those had eating problems that contributed to their death.</a:t>
            </a:r>
          </a:p>
          <a:p>
            <a:pPr eaLnBrk="1" hangingPunct="1"/>
            <a:endParaRPr lang="en-US" dirty="0" smtClean="0">
              <a:latin typeface="Arial" charset="0"/>
            </a:endParaRPr>
          </a:p>
        </p:txBody>
      </p:sp>
      <p:sp>
        <p:nvSpPr>
          <p:cNvPr id="44036"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C3E55980-4435-4B7B-87B5-6720B054E842}" type="slidenum">
              <a:rPr lang="en-US" sz="1200" smtClean="0"/>
              <a:pPr eaLnBrk="1" hangingPunct="1"/>
              <a:t>23</a:t>
            </a:fld>
            <a:endParaRPr lang="en-US" sz="120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893763" eaLnBrk="0" hangingPunct="0">
              <a:defRPr sz="1100">
                <a:solidFill>
                  <a:schemeClr val="accent2"/>
                </a:solidFill>
                <a:latin typeface="Calibri" pitchFamily="34" charset="0"/>
              </a:defRPr>
            </a:lvl1pPr>
            <a:lvl2pPr marL="742950" indent="-285750" defTabSz="893763" eaLnBrk="0" hangingPunct="0">
              <a:defRPr sz="1100">
                <a:solidFill>
                  <a:schemeClr val="accent2"/>
                </a:solidFill>
                <a:latin typeface="Calibri" pitchFamily="34" charset="0"/>
              </a:defRPr>
            </a:lvl2pPr>
            <a:lvl3pPr marL="1143000" indent="-228600" defTabSz="893763" eaLnBrk="0" hangingPunct="0">
              <a:defRPr sz="1100">
                <a:solidFill>
                  <a:schemeClr val="accent2"/>
                </a:solidFill>
                <a:latin typeface="Calibri" pitchFamily="34" charset="0"/>
              </a:defRPr>
            </a:lvl3pPr>
            <a:lvl4pPr marL="1600200" indent="-228600" defTabSz="893763" eaLnBrk="0" hangingPunct="0">
              <a:defRPr sz="1100">
                <a:solidFill>
                  <a:schemeClr val="accent2"/>
                </a:solidFill>
                <a:latin typeface="Calibri" pitchFamily="34" charset="0"/>
              </a:defRPr>
            </a:lvl4pPr>
            <a:lvl5pPr marL="2057400" indent="-228600" defTabSz="893763" eaLnBrk="0" hangingPunct="0">
              <a:defRPr sz="1100">
                <a:solidFill>
                  <a:schemeClr val="accent2"/>
                </a:solidFill>
                <a:latin typeface="Calibri" pitchFamily="34" charset="0"/>
              </a:defRPr>
            </a:lvl5pPr>
            <a:lvl6pPr marL="2514600" indent="-228600" defTabSz="893763" eaLnBrk="0" fontAlgn="base" hangingPunct="0">
              <a:spcBef>
                <a:spcPct val="0"/>
              </a:spcBef>
              <a:spcAft>
                <a:spcPct val="0"/>
              </a:spcAft>
              <a:defRPr sz="1100">
                <a:solidFill>
                  <a:schemeClr val="accent2"/>
                </a:solidFill>
                <a:latin typeface="Calibri" pitchFamily="34" charset="0"/>
              </a:defRPr>
            </a:lvl6pPr>
            <a:lvl7pPr marL="2971800" indent="-228600" defTabSz="893763" eaLnBrk="0" fontAlgn="base" hangingPunct="0">
              <a:spcBef>
                <a:spcPct val="0"/>
              </a:spcBef>
              <a:spcAft>
                <a:spcPct val="0"/>
              </a:spcAft>
              <a:defRPr sz="1100">
                <a:solidFill>
                  <a:schemeClr val="accent2"/>
                </a:solidFill>
                <a:latin typeface="Calibri" pitchFamily="34" charset="0"/>
              </a:defRPr>
            </a:lvl7pPr>
            <a:lvl8pPr marL="3429000" indent="-228600" defTabSz="893763" eaLnBrk="0" fontAlgn="base" hangingPunct="0">
              <a:spcBef>
                <a:spcPct val="0"/>
              </a:spcBef>
              <a:spcAft>
                <a:spcPct val="0"/>
              </a:spcAft>
              <a:defRPr sz="1100">
                <a:solidFill>
                  <a:schemeClr val="accent2"/>
                </a:solidFill>
                <a:latin typeface="Calibri" pitchFamily="34" charset="0"/>
              </a:defRPr>
            </a:lvl8pPr>
            <a:lvl9pPr marL="3886200" indent="-228600" defTabSz="893763" eaLnBrk="0" fontAlgn="base" hangingPunct="0">
              <a:spcBef>
                <a:spcPct val="0"/>
              </a:spcBef>
              <a:spcAft>
                <a:spcPct val="0"/>
              </a:spcAft>
              <a:defRPr sz="1100">
                <a:solidFill>
                  <a:schemeClr val="accent2"/>
                </a:solidFill>
                <a:latin typeface="Calibri" pitchFamily="34" charset="0"/>
              </a:defRPr>
            </a:lvl9pPr>
          </a:lstStyle>
          <a:p>
            <a:pPr eaLnBrk="1" hangingPunct="1"/>
            <a:fld id="{7F1D6E7E-BD26-4F68-8604-BA0AE2216CA9}" type="slidenum">
              <a:rPr lang="en-US" sz="1200" smtClean="0">
                <a:solidFill>
                  <a:schemeClr val="tx1"/>
                </a:solidFill>
                <a:latin typeface="Times New Roman" pitchFamily="18" charset="0"/>
              </a:rPr>
              <a:pPr eaLnBrk="1" hangingPunct="1"/>
              <a:t>24</a:t>
            </a:fld>
            <a:endParaRPr lang="en-US" sz="1200" smtClean="0">
              <a:solidFill>
                <a:schemeClr val="tx1"/>
              </a:solidFill>
              <a:latin typeface="Times New Roman" pitchFamily="18" charset="0"/>
            </a:endParaRPr>
          </a:p>
        </p:txBody>
      </p:sp>
      <p:sp>
        <p:nvSpPr>
          <p:cNvPr id="32771" name="Rectangle 2"/>
          <p:cNvSpPr>
            <a:spLocks noGrp="1" noRot="1" noChangeAspect="1" noChangeArrowheads="1" noTextEdit="1"/>
          </p:cNvSpPr>
          <p:nvPr>
            <p:ph type="sldImg"/>
          </p:nvPr>
        </p:nvSpPr>
        <p:spPr>
          <a:xfrm>
            <a:off x="1219200" y="0"/>
            <a:ext cx="4572000" cy="3429000"/>
          </a:xfrm>
          <a:ln/>
        </p:spPr>
      </p:sp>
      <p:sp>
        <p:nvSpPr>
          <p:cNvPr id="32772" name="Rectangle 3"/>
          <p:cNvSpPr>
            <a:spLocks noGrp="1" noChangeArrowheads="1"/>
          </p:cNvSpPr>
          <p:nvPr>
            <p:ph type="body" idx="1"/>
          </p:nvPr>
        </p:nvSpPr>
        <p:spPr>
          <a:xfrm>
            <a:off x="685800" y="3479800"/>
            <a:ext cx="5638800" cy="5638800"/>
          </a:xfrm>
          <a:noFill/>
        </p:spPr>
        <p:txBody>
          <a:bodyPr/>
          <a:lstStyle/>
          <a:p>
            <a:pPr marL="342900" indent="-342900" defTabSz="342900" eaLnBrk="1" hangingPunct="1">
              <a:lnSpc>
                <a:spcPct val="90000"/>
              </a:lnSpc>
              <a:tabLst>
                <a:tab pos="171450" algn="l"/>
              </a:tabLst>
            </a:pPr>
            <a:endParaRPr lang="en-US" sz="1400" smtClean="0">
              <a:latin typeface="Arial" charset="0"/>
            </a:endParaRPr>
          </a:p>
          <a:p>
            <a:pPr marL="342900" indent="-342900" defTabSz="342900" eaLnBrk="1" hangingPunct="1">
              <a:lnSpc>
                <a:spcPct val="90000"/>
              </a:lnSpc>
              <a:tabLst>
                <a:tab pos="171450" algn="l"/>
              </a:tabLst>
            </a:pPr>
            <a:endParaRPr lang="en-US" sz="1400" smtClean="0">
              <a:latin typeface="Arial" charset="0"/>
            </a:endParaRPr>
          </a:p>
          <a:p>
            <a:pPr marL="342900" indent="-342900" defTabSz="342900" eaLnBrk="1" hangingPunct="1">
              <a:lnSpc>
                <a:spcPct val="90000"/>
              </a:lnSpc>
              <a:tabLst>
                <a:tab pos="171450" algn="l"/>
              </a:tabLst>
            </a:pPr>
            <a:endParaRPr lang="en-US" sz="1400" smtClean="0">
              <a:latin typeface="Arial" charset="0"/>
            </a:endParaRPr>
          </a:p>
          <a:p>
            <a:pPr marL="342900" indent="-342900" defTabSz="342900" eaLnBrk="1" hangingPunct="1">
              <a:lnSpc>
                <a:spcPct val="90000"/>
              </a:lnSpc>
              <a:tabLst>
                <a:tab pos="171450" algn="l"/>
              </a:tabLst>
            </a:pPr>
            <a:r>
              <a:rPr lang="en-US" sz="1400" smtClean="0">
                <a:latin typeface="Arial" charset="0"/>
              </a:rPr>
              <a:t>	</a:t>
            </a:r>
          </a:p>
        </p:txBody>
      </p:sp>
      <p:sp>
        <p:nvSpPr>
          <p:cNvPr id="32773" name="TextBox 1"/>
          <p:cNvSpPr txBox="1">
            <a:spLocks noChangeArrowheads="1"/>
          </p:cNvSpPr>
          <p:nvPr/>
        </p:nvSpPr>
        <p:spPr bwMode="auto">
          <a:xfrm>
            <a:off x="838200" y="3962400"/>
            <a:ext cx="5783263"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100">
                <a:solidFill>
                  <a:schemeClr val="accent2"/>
                </a:solidFill>
                <a:latin typeface="Calibri" pitchFamily="34" charset="0"/>
              </a:defRPr>
            </a:lvl1pPr>
            <a:lvl2pPr marL="742950" indent="-285750" eaLnBrk="0" hangingPunct="0">
              <a:defRPr sz="1100">
                <a:solidFill>
                  <a:schemeClr val="accent2"/>
                </a:solidFill>
                <a:latin typeface="Calibri" pitchFamily="34" charset="0"/>
              </a:defRPr>
            </a:lvl2pPr>
            <a:lvl3pPr marL="1143000" indent="-228600" eaLnBrk="0" hangingPunct="0">
              <a:defRPr sz="1100">
                <a:solidFill>
                  <a:schemeClr val="accent2"/>
                </a:solidFill>
                <a:latin typeface="Calibri" pitchFamily="34" charset="0"/>
              </a:defRPr>
            </a:lvl3pPr>
            <a:lvl4pPr marL="1600200" indent="-228600" eaLnBrk="0" hangingPunct="0">
              <a:defRPr sz="1100">
                <a:solidFill>
                  <a:schemeClr val="accent2"/>
                </a:solidFill>
                <a:latin typeface="Calibri" pitchFamily="34" charset="0"/>
              </a:defRPr>
            </a:lvl4pPr>
            <a:lvl5pPr marL="2057400" indent="-228600" eaLnBrk="0" hangingPunct="0">
              <a:defRPr sz="1100">
                <a:solidFill>
                  <a:schemeClr val="accent2"/>
                </a:solidFill>
                <a:latin typeface="Calibri" pitchFamily="34" charset="0"/>
              </a:defRPr>
            </a:lvl5pPr>
            <a:lvl6pPr marL="2514600" indent="-228600" eaLnBrk="0" fontAlgn="base" hangingPunct="0">
              <a:spcBef>
                <a:spcPct val="0"/>
              </a:spcBef>
              <a:spcAft>
                <a:spcPct val="0"/>
              </a:spcAft>
              <a:defRPr sz="1100">
                <a:solidFill>
                  <a:schemeClr val="accent2"/>
                </a:solidFill>
                <a:latin typeface="Calibri" pitchFamily="34" charset="0"/>
              </a:defRPr>
            </a:lvl6pPr>
            <a:lvl7pPr marL="2971800" indent="-228600" eaLnBrk="0" fontAlgn="base" hangingPunct="0">
              <a:spcBef>
                <a:spcPct val="0"/>
              </a:spcBef>
              <a:spcAft>
                <a:spcPct val="0"/>
              </a:spcAft>
              <a:defRPr sz="1100">
                <a:solidFill>
                  <a:schemeClr val="accent2"/>
                </a:solidFill>
                <a:latin typeface="Calibri" pitchFamily="34" charset="0"/>
              </a:defRPr>
            </a:lvl7pPr>
            <a:lvl8pPr marL="3429000" indent="-228600" eaLnBrk="0" fontAlgn="base" hangingPunct="0">
              <a:spcBef>
                <a:spcPct val="0"/>
              </a:spcBef>
              <a:spcAft>
                <a:spcPct val="0"/>
              </a:spcAft>
              <a:defRPr sz="1100">
                <a:solidFill>
                  <a:schemeClr val="accent2"/>
                </a:solidFill>
                <a:latin typeface="Calibri" pitchFamily="34" charset="0"/>
              </a:defRPr>
            </a:lvl8pPr>
            <a:lvl9pPr marL="3886200" indent="-228600" eaLnBrk="0" fontAlgn="base" hangingPunct="0">
              <a:spcBef>
                <a:spcPct val="0"/>
              </a:spcBef>
              <a:spcAft>
                <a:spcPct val="0"/>
              </a:spcAft>
              <a:defRPr sz="1100">
                <a:solidFill>
                  <a:schemeClr val="accent2"/>
                </a:solidFill>
                <a:latin typeface="Calibri" pitchFamily="34" charset="0"/>
              </a:defRPr>
            </a:lvl9pPr>
          </a:lstStyle>
          <a:p>
            <a:pPr eaLnBrk="1" hangingPunct="1"/>
            <a:r>
              <a:rPr lang="en-US" sz="1400" dirty="0">
                <a:solidFill>
                  <a:schemeClr val="tx1"/>
                </a:solidFill>
                <a:latin typeface="Arial" charset="0"/>
                <a:cs typeface="Arial" charset="0"/>
              </a:rPr>
              <a:t>1. Interviewing </a:t>
            </a:r>
            <a:r>
              <a:rPr lang="en-US" sz="1400" dirty="0" smtClean="0">
                <a:solidFill>
                  <a:schemeClr val="tx1"/>
                </a:solidFill>
                <a:latin typeface="Arial" charset="0"/>
                <a:cs typeface="Arial" charset="0"/>
              </a:rPr>
              <a:t>individuals </a:t>
            </a:r>
            <a:r>
              <a:rPr lang="en-US" sz="1400" dirty="0">
                <a:solidFill>
                  <a:schemeClr val="tx1"/>
                </a:solidFill>
                <a:latin typeface="Arial" charset="0"/>
                <a:cs typeface="Arial" charset="0"/>
              </a:rPr>
              <a:t>and family members to determine food</a:t>
            </a:r>
          </a:p>
          <a:p>
            <a:pPr eaLnBrk="1" hangingPunct="1"/>
            <a:r>
              <a:rPr lang="en-US" sz="1400" dirty="0">
                <a:solidFill>
                  <a:schemeClr val="tx1"/>
                </a:solidFill>
                <a:latin typeface="Arial" charset="0"/>
                <a:cs typeface="Arial" charset="0"/>
              </a:rPr>
              <a:t>    preferences. FIRST INTERVENTION</a:t>
            </a:r>
          </a:p>
          <a:p>
            <a:pPr eaLnBrk="1" hangingPunct="1"/>
            <a:r>
              <a:rPr lang="en-US" sz="1400" dirty="0">
                <a:solidFill>
                  <a:schemeClr val="tx1"/>
                </a:solidFill>
                <a:latin typeface="Arial" charset="0"/>
                <a:cs typeface="Arial" charset="0"/>
              </a:rPr>
              <a:t>    This is done by the dietitian or Dietary Manager, but anyone can tell</a:t>
            </a:r>
          </a:p>
          <a:p>
            <a:pPr eaLnBrk="1" hangingPunct="1"/>
            <a:r>
              <a:rPr lang="en-US" sz="1400" dirty="0">
                <a:solidFill>
                  <a:schemeClr val="tx1"/>
                </a:solidFill>
                <a:latin typeface="Arial" charset="0"/>
                <a:cs typeface="Arial" charset="0"/>
              </a:rPr>
              <a:t>    the DM if a resident does not like a particular food.  </a:t>
            </a:r>
          </a:p>
          <a:p>
            <a:pPr eaLnBrk="1" hangingPunct="1"/>
            <a:r>
              <a:rPr lang="en-US" sz="1400" dirty="0">
                <a:solidFill>
                  <a:schemeClr val="tx1"/>
                </a:solidFill>
                <a:latin typeface="Arial" charset="0"/>
                <a:cs typeface="Arial" charset="0"/>
              </a:rPr>
              <a:t>2. Eliminating dietary restrictions. This is decided by the physician and </a:t>
            </a:r>
          </a:p>
          <a:p>
            <a:pPr eaLnBrk="1" hangingPunct="1"/>
            <a:r>
              <a:rPr lang="en-US" sz="1400" dirty="0">
                <a:solidFill>
                  <a:schemeClr val="tx1"/>
                </a:solidFill>
                <a:latin typeface="Arial" charset="0"/>
                <a:cs typeface="Arial" charset="0"/>
              </a:rPr>
              <a:t>    dietitian. (Liberalizing diets)</a:t>
            </a:r>
          </a:p>
          <a:p>
            <a:pPr eaLnBrk="1" hangingPunct="1"/>
            <a:r>
              <a:rPr lang="en-US" sz="1400" dirty="0">
                <a:solidFill>
                  <a:schemeClr val="tx1"/>
                </a:solidFill>
                <a:latin typeface="Arial" charset="0"/>
                <a:cs typeface="Arial" charset="0"/>
              </a:rPr>
              <a:t>3. Trying different textures of food.</a:t>
            </a:r>
          </a:p>
          <a:p>
            <a:pPr eaLnBrk="1" hangingPunct="1"/>
            <a:endParaRPr lang="en-US" sz="1400" dirty="0">
              <a:solidFill>
                <a:schemeClr val="tx1"/>
              </a:solidFill>
              <a:latin typeface="Arial" charset="0"/>
              <a:cs typeface="Arial" charset="0"/>
            </a:endParaRPr>
          </a:p>
          <a:p>
            <a:pPr eaLnBrk="1" hangingPunct="1"/>
            <a:r>
              <a:rPr lang="en-US" sz="1400" dirty="0">
                <a:solidFill>
                  <a:schemeClr val="tx1"/>
                </a:solidFill>
                <a:latin typeface="Arial" charset="0"/>
                <a:cs typeface="Arial" charset="0"/>
              </a:rPr>
              <a:t>         ONE THING THAT DOESN’T WORK: DOUBLE PORTIONS!</a:t>
            </a:r>
          </a:p>
          <a:p>
            <a:pPr eaLnBrk="1" hangingPunct="1"/>
            <a:endParaRPr lang="en-US" sz="1400" dirty="0">
              <a:solidFill>
                <a:schemeClr val="tx1"/>
              </a:solidFill>
              <a:latin typeface="Arial" charset="0"/>
              <a:cs typeface="Arial" charset="0"/>
            </a:endParaRPr>
          </a:p>
          <a:p>
            <a:pPr eaLnBrk="1" hangingPunct="1"/>
            <a:r>
              <a:rPr lang="en-US" sz="1400" dirty="0">
                <a:solidFill>
                  <a:schemeClr val="tx1"/>
                </a:solidFill>
                <a:latin typeface="Arial" charset="0"/>
                <a:cs typeface="Arial" charset="0"/>
              </a:rPr>
              <a:t>There are 3 levels of assistance:</a:t>
            </a:r>
          </a:p>
          <a:p>
            <a:pPr eaLnBrk="1" hangingPunct="1"/>
            <a:r>
              <a:rPr lang="en-US" sz="1400" dirty="0">
                <a:solidFill>
                  <a:schemeClr val="tx1"/>
                </a:solidFill>
                <a:latin typeface="Arial" charset="0"/>
                <a:cs typeface="Arial" charset="0"/>
              </a:rPr>
              <a:t>     1. Giving verbal prompts – anyone can do this</a:t>
            </a:r>
          </a:p>
          <a:p>
            <a:pPr eaLnBrk="1" hangingPunct="1"/>
            <a:r>
              <a:rPr lang="en-US" sz="1400" dirty="0">
                <a:solidFill>
                  <a:schemeClr val="tx1"/>
                </a:solidFill>
                <a:latin typeface="Arial" charset="0"/>
                <a:cs typeface="Arial" charset="0"/>
              </a:rPr>
              <a:t>     2. Physical guidance – trained staff</a:t>
            </a:r>
          </a:p>
          <a:p>
            <a:pPr eaLnBrk="1" hangingPunct="1"/>
            <a:r>
              <a:rPr lang="en-US" sz="1400" dirty="0">
                <a:solidFill>
                  <a:schemeClr val="tx1"/>
                </a:solidFill>
                <a:latin typeface="Arial" charset="0"/>
                <a:cs typeface="Arial" charset="0"/>
              </a:rPr>
              <a:t>     3. Actual feeding – trained staff</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p:spPr>
        <p:txBody>
          <a:bodyPr/>
          <a:lstStyle/>
          <a:p>
            <a:pPr eaLnBrk="1" hangingPunct="1"/>
            <a:r>
              <a:rPr lang="en-US" sz="1400" dirty="0" smtClean="0">
                <a:latin typeface="Arial" charset="0"/>
              </a:rPr>
              <a:t>Of course getting those calories into the person is the challenge: </a:t>
            </a:r>
          </a:p>
          <a:p>
            <a:pPr eaLnBrk="1" hangingPunct="1"/>
            <a:endParaRPr lang="en-US" sz="1400" dirty="0" smtClean="0">
              <a:latin typeface="Arial" charset="0"/>
            </a:endParaRPr>
          </a:p>
          <a:p>
            <a:pPr eaLnBrk="1" hangingPunct="1"/>
            <a:r>
              <a:rPr lang="en-US" sz="1400" dirty="0" smtClean="0">
                <a:latin typeface="Arial" charset="0"/>
              </a:rPr>
              <a:t>=One way is to Liberalize diets:</a:t>
            </a:r>
          </a:p>
          <a:p>
            <a:pPr eaLnBrk="1" hangingPunct="1"/>
            <a:r>
              <a:rPr lang="en-US" sz="1400" dirty="0" smtClean="0">
                <a:latin typeface="Arial" charset="0"/>
              </a:rPr>
              <a:t>How many have read: </a:t>
            </a:r>
            <a:r>
              <a:rPr lang="en-US" sz="1400" u="sng" dirty="0" smtClean="0">
                <a:latin typeface="Arial" charset="0"/>
              </a:rPr>
              <a:t>Liberalization of the Diet Prescription Improves Quality of Life for Older Adults in Long-Term Care</a:t>
            </a:r>
            <a:r>
              <a:rPr lang="en-US" sz="1400" dirty="0" smtClean="0">
                <a:latin typeface="Arial" charset="0"/>
              </a:rPr>
              <a:t>?</a:t>
            </a:r>
          </a:p>
          <a:p>
            <a:pPr eaLnBrk="1" hangingPunct="1"/>
            <a:r>
              <a:rPr lang="en-US" sz="1400" dirty="0" smtClean="0">
                <a:latin typeface="Arial" charset="0"/>
              </a:rPr>
              <a:t>It is the position of the ADA that the quality of life and nutritional status of older residents in long-term care facilities may be enhanced by a  liberalized diet.</a:t>
            </a:r>
          </a:p>
          <a:p>
            <a:pPr eaLnBrk="1" hangingPunct="1"/>
            <a:r>
              <a:rPr lang="en-US" sz="1400" dirty="0" smtClean="0">
                <a:latin typeface="Arial" charset="0"/>
              </a:rPr>
              <a:t>=People with </a:t>
            </a:r>
            <a:r>
              <a:rPr lang="en-US" sz="1400" dirty="0" err="1" smtClean="0">
                <a:latin typeface="Arial" charset="0"/>
              </a:rPr>
              <a:t>Alz</a:t>
            </a:r>
            <a:r>
              <a:rPr lang="en-US" sz="1400" dirty="0" smtClean="0">
                <a:latin typeface="Arial" charset="0"/>
              </a:rPr>
              <a:t>. </a:t>
            </a:r>
            <a:r>
              <a:rPr lang="en-US" sz="1400" dirty="0" err="1" smtClean="0">
                <a:latin typeface="Arial" charset="0"/>
              </a:rPr>
              <a:t>Dx</a:t>
            </a:r>
            <a:r>
              <a:rPr lang="en-US" sz="1400" dirty="0" smtClean="0">
                <a:latin typeface="Arial" charset="0"/>
              </a:rPr>
              <a:t>. are at risk for poor food intake leading to weight loss. They may refuse to eat foods that are unpalatable and unappealing because the diet order is too restrictive and the food is bland.</a:t>
            </a:r>
          </a:p>
          <a:p>
            <a:pPr eaLnBrk="1" hangingPunct="1"/>
            <a:r>
              <a:rPr lang="en-US" sz="1400" dirty="0" smtClean="0">
                <a:latin typeface="Arial" charset="0"/>
              </a:rPr>
              <a:t>=Of course, people should be assessed on an individual basis. Preferable to make </a:t>
            </a:r>
            <a:r>
              <a:rPr lang="en-US" sz="1400" b="1" dirty="0" smtClean="0">
                <a:latin typeface="Arial" charset="0"/>
              </a:rPr>
              <a:t>medication changes</a:t>
            </a:r>
            <a:r>
              <a:rPr lang="en-US" sz="1400" dirty="0" smtClean="0">
                <a:latin typeface="Arial" charset="0"/>
              </a:rPr>
              <a:t> rather than food restrictions to control medical conditions in those w/ </a:t>
            </a:r>
            <a:r>
              <a:rPr lang="en-US" sz="1400" dirty="0" err="1" smtClean="0">
                <a:latin typeface="Arial" charset="0"/>
              </a:rPr>
              <a:t>Alz</a:t>
            </a:r>
            <a:r>
              <a:rPr lang="en-US" sz="1400" dirty="0" smtClean="0">
                <a:latin typeface="Arial" charset="0"/>
              </a:rPr>
              <a:t>. </a:t>
            </a:r>
            <a:r>
              <a:rPr lang="en-US" sz="1400" dirty="0" err="1" smtClean="0">
                <a:latin typeface="Arial" charset="0"/>
              </a:rPr>
              <a:t>Dx</a:t>
            </a:r>
            <a:r>
              <a:rPr lang="en-US" sz="1400" dirty="0" smtClean="0">
                <a:latin typeface="Arial" charset="0"/>
              </a:rPr>
              <a:t>. </a:t>
            </a:r>
          </a:p>
          <a:p>
            <a:pPr eaLnBrk="1" hangingPunct="1"/>
            <a:r>
              <a:rPr lang="en-US" sz="1400" dirty="0" smtClean="0">
                <a:latin typeface="Arial" charset="0"/>
              </a:rPr>
              <a:t>Optimal nutritional status depends on adequate food intake.</a:t>
            </a:r>
          </a:p>
          <a:p>
            <a:pPr eaLnBrk="1" hangingPunct="1"/>
            <a:endParaRPr lang="en-US" sz="1400" dirty="0" smtClean="0">
              <a:latin typeface="Arial" charset="0"/>
            </a:endParaRPr>
          </a:p>
          <a:p>
            <a:pPr eaLnBrk="1" hangingPunct="1"/>
            <a:r>
              <a:rPr lang="en-US" sz="1400" dirty="0" smtClean="0">
                <a:latin typeface="Arial" charset="0"/>
              </a:rPr>
              <a:t>A DIET CANNOT BE EFFECTIVE IF IT IS NOT EATEN.  </a:t>
            </a:r>
          </a:p>
        </p:txBody>
      </p:sp>
      <p:sp>
        <p:nvSpPr>
          <p:cNvPr id="45060"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D86F7592-43B4-4DCB-8795-15763ECF1BCE}" type="slidenum">
              <a:rPr lang="en-US" sz="1200" smtClean="0"/>
              <a:pPr eaLnBrk="1" hangingPunct="1"/>
              <a:t>25</a:t>
            </a:fld>
            <a:endParaRPr lang="en-US" sz="120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defTabSz="892175">
              <a:defRPr>
                <a:solidFill>
                  <a:schemeClr val="tx1"/>
                </a:solidFill>
                <a:latin typeface="Arial" charset="0"/>
              </a:defRPr>
            </a:lvl1pPr>
            <a:lvl2pPr marL="742950" indent="-285750" defTabSz="892175">
              <a:defRPr>
                <a:solidFill>
                  <a:schemeClr val="tx1"/>
                </a:solidFill>
                <a:latin typeface="Arial" charset="0"/>
              </a:defRPr>
            </a:lvl2pPr>
            <a:lvl3pPr marL="1143000" indent="-228600" defTabSz="892175">
              <a:defRPr>
                <a:solidFill>
                  <a:schemeClr val="tx1"/>
                </a:solidFill>
                <a:latin typeface="Arial" charset="0"/>
              </a:defRPr>
            </a:lvl3pPr>
            <a:lvl4pPr marL="1600200" indent="-228600" defTabSz="892175">
              <a:defRPr>
                <a:solidFill>
                  <a:schemeClr val="tx1"/>
                </a:solidFill>
                <a:latin typeface="Arial" charset="0"/>
              </a:defRPr>
            </a:lvl4pPr>
            <a:lvl5pPr marL="2057400" indent="-228600" defTabSz="892175">
              <a:defRPr>
                <a:solidFill>
                  <a:schemeClr val="tx1"/>
                </a:solidFill>
                <a:latin typeface="Arial" charset="0"/>
              </a:defRPr>
            </a:lvl5pPr>
            <a:lvl6pPr marL="2514600" indent="-228600" defTabSz="892175" eaLnBrk="0" fontAlgn="base" hangingPunct="0">
              <a:spcBef>
                <a:spcPct val="0"/>
              </a:spcBef>
              <a:spcAft>
                <a:spcPct val="0"/>
              </a:spcAft>
              <a:defRPr>
                <a:solidFill>
                  <a:schemeClr val="tx1"/>
                </a:solidFill>
                <a:latin typeface="Arial" charset="0"/>
              </a:defRPr>
            </a:lvl6pPr>
            <a:lvl7pPr marL="2971800" indent="-228600" defTabSz="892175" eaLnBrk="0" fontAlgn="base" hangingPunct="0">
              <a:spcBef>
                <a:spcPct val="0"/>
              </a:spcBef>
              <a:spcAft>
                <a:spcPct val="0"/>
              </a:spcAft>
              <a:defRPr>
                <a:solidFill>
                  <a:schemeClr val="tx1"/>
                </a:solidFill>
                <a:latin typeface="Arial" charset="0"/>
              </a:defRPr>
            </a:lvl7pPr>
            <a:lvl8pPr marL="3429000" indent="-228600" defTabSz="892175" eaLnBrk="0" fontAlgn="base" hangingPunct="0">
              <a:spcBef>
                <a:spcPct val="0"/>
              </a:spcBef>
              <a:spcAft>
                <a:spcPct val="0"/>
              </a:spcAft>
              <a:defRPr>
                <a:solidFill>
                  <a:schemeClr val="tx1"/>
                </a:solidFill>
                <a:latin typeface="Arial" charset="0"/>
              </a:defRPr>
            </a:lvl8pPr>
            <a:lvl9pPr marL="3886200" indent="-228600" defTabSz="892175" eaLnBrk="0" fontAlgn="base" hangingPunct="0">
              <a:spcBef>
                <a:spcPct val="0"/>
              </a:spcBef>
              <a:spcAft>
                <a:spcPct val="0"/>
              </a:spcAft>
              <a:defRPr>
                <a:solidFill>
                  <a:schemeClr val="tx1"/>
                </a:solidFill>
                <a:latin typeface="Arial" charset="0"/>
              </a:defRPr>
            </a:lvl9pPr>
          </a:lstStyle>
          <a:p>
            <a:fld id="{4B78DA26-5FDB-4166-880D-B575792F30F8}" type="slidenum">
              <a:rPr lang="en-US" smtClean="0">
                <a:latin typeface="Verdana" pitchFamily="34" charset="0"/>
              </a:rPr>
              <a:pPr/>
              <a:t>26</a:t>
            </a:fld>
            <a:endParaRPr lang="en-US" smtClean="0">
              <a:latin typeface="Verdana" pitchFamily="3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eaLnBrk="1" hangingPunct="1">
              <a:lnSpc>
                <a:spcPct val="90000"/>
              </a:lnSpc>
            </a:pPr>
            <a:r>
              <a:rPr lang="en-US" sz="1400" dirty="0" smtClean="0">
                <a:latin typeface="Arial" panose="020B0604020202020204" pitchFamily="34" charset="0"/>
                <a:cs typeface="Arial" panose="020B0604020202020204" pitchFamily="34" charset="0"/>
              </a:rPr>
              <a:t>As people age, they lose their thirst perception, which places them at risk for dehydration. </a:t>
            </a:r>
          </a:p>
          <a:p>
            <a:pPr eaLnBrk="1" hangingPunct="1">
              <a:lnSpc>
                <a:spcPct val="90000"/>
              </a:lnSpc>
            </a:pPr>
            <a:r>
              <a:rPr lang="en-US" sz="1400" dirty="0" smtClean="0">
                <a:latin typeface="Arial" panose="020B0604020202020204" pitchFamily="34" charset="0"/>
                <a:cs typeface="Arial" panose="020B0604020202020204" pitchFamily="34" charset="0"/>
              </a:rPr>
              <a:t>IMPORTANT: Provide many hydration opportunities during the day.</a:t>
            </a:r>
          </a:p>
          <a:p>
            <a:pPr eaLnBrk="1" hangingPunct="1">
              <a:lnSpc>
                <a:spcPct val="90000"/>
              </a:lnSpc>
            </a:pPr>
            <a:r>
              <a:rPr lang="en-US" sz="1400" dirty="0" smtClean="0">
                <a:latin typeface="Arial" panose="020B0604020202020204" pitchFamily="34" charset="0"/>
                <a:cs typeface="Arial" panose="020B0604020202020204" pitchFamily="34" charset="0"/>
              </a:rPr>
              <a:t>    -multiple beverages w/ meals</a:t>
            </a:r>
          </a:p>
          <a:p>
            <a:pPr eaLnBrk="1" hangingPunct="1">
              <a:lnSpc>
                <a:spcPct val="90000"/>
              </a:lnSpc>
            </a:pPr>
            <a:r>
              <a:rPr lang="en-US" sz="1400" dirty="0" smtClean="0">
                <a:latin typeface="Arial" panose="020B0604020202020204" pitchFamily="34" charset="0"/>
                <a:cs typeface="Arial" panose="020B0604020202020204" pitchFamily="34" charset="0"/>
              </a:rPr>
              <a:t>    -beverage stations for those able to move about independently</a:t>
            </a:r>
          </a:p>
          <a:p>
            <a:pPr eaLnBrk="1" hangingPunct="1">
              <a:lnSpc>
                <a:spcPct val="90000"/>
              </a:lnSpc>
            </a:pPr>
            <a:r>
              <a:rPr lang="en-US" sz="1400" dirty="0" smtClean="0">
                <a:latin typeface="Arial" panose="020B0604020202020204" pitchFamily="34" charset="0"/>
                <a:cs typeface="Arial" panose="020B0604020202020204" pitchFamily="34" charset="0"/>
              </a:rPr>
              <a:t>    -hydration/snack carts make rounds several times/day</a:t>
            </a:r>
          </a:p>
          <a:p>
            <a:pPr eaLnBrk="1" hangingPunct="1">
              <a:lnSpc>
                <a:spcPct val="90000"/>
              </a:lnSpc>
            </a:pPr>
            <a:r>
              <a:rPr lang="en-US" sz="1400" dirty="0" smtClean="0">
                <a:latin typeface="Arial" panose="020B0604020202020204" pitchFamily="34" charset="0"/>
                <a:cs typeface="Arial" panose="020B0604020202020204" pitchFamily="34" charset="0"/>
              </a:rPr>
              <a:t>    -Approach positively: </a:t>
            </a:r>
          </a:p>
          <a:p>
            <a:pPr eaLnBrk="1" hangingPunct="1">
              <a:lnSpc>
                <a:spcPct val="90000"/>
              </a:lnSpc>
            </a:pPr>
            <a:r>
              <a:rPr lang="en-US" sz="1400" dirty="0" smtClean="0">
                <a:latin typeface="Arial" panose="020B0604020202020204" pitchFamily="34" charset="0"/>
                <a:cs typeface="Arial" panose="020B0604020202020204" pitchFamily="34" charset="0"/>
              </a:rPr>
              <a:t>If you ask, “ would you like something to drink?”—the answer will almost always be NO.</a:t>
            </a:r>
          </a:p>
          <a:p>
            <a:pPr eaLnBrk="1" hangingPunct="1">
              <a:lnSpc>
                <a:spcPct val="90000"/>
              </a:lnSpc>
            </a:pPr>
            <a:r>
              <a:rPr lang="en-US" sz="1400" dirty="0" smtClean="0">
                <a:latin typeface="Arial" panose="020B0604020202020204" pitchFamily="34" charset="0"/>
                <a:cs typeface="Arial" panose="020B0604020202020204" pitchFamily="34" charset="0"/>
              </a:rPr>
              <a:t>    Mr. Jones would you like tea or lemonade?     \Better</a:t>
            </a:r>
          </a:p>
          <a:p>
            <a:pPr eaLnBrk="1" hangingPunct="1">
              <a:lnSpc>
                <a:spcPct val="90000"/>
              </a:lnSpc>
            </a:pPr>
            <a:r>
              <a:rPr lang="en-US" sz="1400" dirty="0" smtClean="0">
                <a:latin typeface="Arial" panose="020B0604020202020204" pitchFamily="34" charset="0"/>
                <a:cs typeface="Arial" panose="020B0604020202020204" pitchFamily="34" charset="0"/>
              </a:rPr>
              <a:t>    Ms. Smith here is your morning juice.              /Response</a:t>
            </a:r>
          </a:p>
          <a:p>
            <a:pPr eaLnBrk="1" hangingPunct="1">
              <a:lnSpc>
                <a:spcPct val="90000"/>
              </a:lnSpc>
            </a:pPr>
            <a:r>
              <a:rPr lang="en-US" sz="1400" dirty="0" smtClean="0">
                <a:latin typeface="Arial" panose="020B0604020202020204" pitchFamily="34" charset="0"/>
                <a:cs typeface="Arial" panose="020B0604020202020204" pitchFamily="34" charset="0"/>
              </a:rPr>
              <a:t>Happy hour w/ music, including alcohol for those cleared for it and non-alcoholic beverages for all. </a:t>
            </a:r>
          </a:p>
          <a:p>
            <a:pPr eaLnBrk="1" hangingPunct="1">
              <a:lnSpc>
                <a:spcPct val="90000"/>
              </a:lnSpc>
            </a:pPr>
            <a:r>
              <a:rPr lang="en-US" sz="1400" dirty="0" smtClean="0">
                <a:latin typeface="Arial" panose="020B0604020202020204" pitchFamily="34" charset="0"/>
                <a:cs typeface="Arial" panose="020B0604020202020204" pitchFamily="34" charset="0"/>
              </a:rPr>
              <a:t>Anytime there is an activity, beverages should be served</a:t>
            </a:r>
          </a:p>
          <a:p>
            <a:pPr eaLnBrk="1" hangingPunct="1">
              <a:lnSpc>
                <a:spcPct val="90000"/>
              </a:lnSpc>
            </a:pPr>
            <a:r>
              <a:rPr lang="en-US" sz="1400" dirty="0" smtClean="0">
                <a:latin typeface="Arial" panose="020B0604020202020204" pitchFamily="34" charset="0"/>
                <a:cs typeface="Arial" panose="020B0604020202020204" pitchFamily="34" charset="0"/>
              </a:rPr>
              <a:t>Different ways to get fluids: examples on slide</a:t>
            </a:r>
            <a:endParaRPr lang="en-US"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defTabSz="892175">
              <a:defRPr>
                <a:solidFill>
                  <a:schemeClr val="tx1"/>
                </a:solidFill>
                <a:latin typeface="Arial" charset="0"/>
              </a:defRPr>
            </a:lvl1pPr>
            <a:lvl2pPr marL="742950" indent="-285750" defTabSz="892175">
              <a:defRPr>
                <a:solidFill>
                  <a:schemeClr val="tx1"/>
                </a:solidFill>
                <a:latin typeface="Arial" charset="0"/>
              </a:defRPr>
            </a:lvl2pPr>
            <a:lvl3pPr marL="1143000" indent="-228600" defTabSz="892175">
              <a:defRPr>
                <a:solidFill>
                  <a:schemeClr val="tx1"/>
                </a:solidFill>
                <a:latin typeface="Arial" charset="0"/>
              </a:defRPr>
            </a:lvl3pPr>
            <a:lvl4pPr marL="1600200" indent="-228600" defTabSz="892175">
              <a:defRPr>
                <a:solidFill>
                  <a:schemeClr val="tx1"/>
                </a:solidFill>
                <a:latin typeface="Arial" charset="0"/>
              </a:defRPr>
            </a:lvl4pPr>
            <a:lvl5pPr marL="2057400" indent="-228600" defTabSz="892175">
              <a:defRPr>
                <a:solidFill>
                  <a:schemeClr val="tx1"/>
                </a:solidFill>
                <a:latin typeface="Arial" charset="0"/>
              </a:defRPr>
            </a:lvl5pPr>
            <a:lvl6pPr marL="2514600" indent="-228600" defTabSz="892175" eaLnBrk="0" fontAlgn="base" hangingPunct="0">
              <a:spcBef>
                <a:spcPct val="0"/>
              </a:spcBef>
              <a:spcAft>
                <a:spcPct val="0"/>
              </a:spcAft>
              <a:defRPr>
                <a:solidFill>
                  <a:schemeClr val="tx1"/>
                </a:solidFill>
                <a:latin typeface="Arial" charset="0"/>
              </a:defRPr>
            </a:lvl6pPr>
            <a:lvl7pPr marL="2971800" indent="-228600" defTabSz="892175" eaLnBrk="0" fontAlgn="base" hangingPunct="0">
              <a:spcBef>
                <a:spcPct val="0"/>
              </a:spcBef>
              <a:spcAft>
                <a:spcPct val="0"/>
              </a:spcAft>
              <a:defRPr>
                <a:solidFill>
                  <a:schemeClr val="tx1"/>
                </a:solidFill>
                <a:latin typeface="Arial" charset="0"/>
              </a:defRPr>
            </a:lvl7pPr>
            <a:lvl8pPr marL="3429000" indent="-228600" defTabSz="892175" eaLnBrk="0" fontAlgn="base" hangingPunct="0">
              <a:spcBef>
                <a:spcPct val="0"/>
              </a:spcBef>
              <a:spcAft>
                <a:spcPct val="0"/>
              </a:spcAft>
              <a:defRPr>
                <a:solidFill>
                  <a:schemeClr val="tx1"/>
                </a:solidFill>
                <a:latin typeface="Arial" charset="0"/>
              </a:defRPr>
            </a:lvl8pPr>
            <a:lvl9pPr marL="3886200" indent="-228600" defTabSz="892175" eaLnBrk="0" fontAlgn="base" hangingPunct="0">
              <a:spcBef>
                <a:spcPct val="0"/>
              </a:spcBef>
              <a:spcAft>
                <a:spcPct val="0"/>
              </a:spcAft>
              <a:defRPr>
                <a:solidFill>
                  <a:schemeClr val="tx1"/>
                </a:solidFill>
                <a:latin typeface="Arial" charset="0"/>
              </a:defRPr>
            </a:lvl9pPr>
          </a:lstStyle>
          <a:p>
            <a:fld id="{5DE26E24-7F15-4EF5-A2DC-407D327C5532}" type="slidenum">
              <a:rPr lang="en-US" smtClean="0">
                <a:latin typeface="Verdana" pitchFamily="34" charset="0"/>
              </a:rPr>
              <a:pPr/>
              <a:t>27</a:t>
            </a:fld>
            <a:endParaRPr lang="en-US" smtClean="0">
              <a:latin typeface="Verdana"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152400" y="4343400"/>
            <a:ext cx="6400800" cy="4495800"/>
          </a:xfrm>
          <a:noFill/>
        </p:spPr>
        <p:txBody>
          <a:bodyPr/>
          <a:lstStyle/>
          <a:p>
            <a:pPr eaLnBrk="1" hangingPunct="1"/>
            <a:r>
              <a:rPr lang="en-US" sz="1400" dirty="0" smtClean="0">
                <a:latin typeface="Arial" panose="020B0604020202020204" pitchFamily="34" charset="0"/>
                <a:cs typeface="Arial" panose="020B0604020202020204" pitchFamily="34" charset="0"/>
              </a:rPr>
              <a:t>Implementing culture change requires goals and how to carry out those goals.</a:t>
            </a:r>
          </a:p>
          <a:p>
            <a:pPr eaLnBrk="1" hangingPunct="1"/>
            <a:r>
              <a:rPr lang="en-US" sz="1400" dirty="0" smtClean="0">
                <a:latin typeface="Arial" panose="020B0604020202020204" pitchFamily="34" charset="0"/>
                <a:cs typeface="Arial" panose="020B0604020202020204" pitchFamily="34" charset="0"/>
              </a:rPr>
              <a:t>Ask: What would you like to accomplish by implementing culture change in your facility?  Is it...</a:t>
            </a:r>
          </a:p>
          <a:p>
            <a:pPr eaLnBrk="1" hangingPunct="1"/>
            <a:r>
              <a:rPr lang="en-US" sz="1400" dirty="0" smtClean="0">
                <a:latin typeface="Arial" panose="020B0604020202020204" pitchFamily="34" charset="0"/>
                <a:cs typeface="Arial" panose="020B0604020202020204" pitchFamily="34" charset="0"/>
              </a:rPr>
              <a:t>-Easy access to food like at home</a:t>
            </a:r>
          </a:p>
          <a:p>
            <a:pPr eaLnBrk="1" hangingPunct="1"/>
            <a:r>
              <a:rPr lang="en-US" sz="1400" dirty="0" smtClean="0">
                <a:latin typeface="Arial" panose="020B0604020202020204" pitchFamily="34" charset="0"/>
                <a:cs typeface="Arial" panose="020B0604020202020204" pitchFamily="34" charset="0"/>
              </a:rPr>
              <a:t>-Create pleasant dining experience:</a:t>
            </a:r>
          </a:p>
          <a:p>
            <a:pPr lvl="1" eaLnBrk="1" hangingPunct="1"/>
            <a:r>
              <a:rPr lang="en-US" sz="1400" dirty="0" smtClean="0">
                <a:latin typeface="Arial" panose="020B0604020202020204" pitchFamily="34" charset="0"/>
                <a:cs typeface="Arial" panose="020B0604020202020204" pitchFamily="34" charset="0"/>
              </a:rPr>
              <a:t>Ambience</a:t>
            </a:r>
          </a:p>
          <a:p>
            <a:pPr lvl="1" eaLnBrk="1" hangingPunct="1"/>
            <a:r>
              <a:rPr lang="en-US" sz="1400" dirty="0" smtClean="0">
                <a:latin typeface="Arial" panose="020B0604020202020204" pitchFamily="34" charset="0"/>
                <a:cs typeface="Arial" panose="020B0604020202020204" pitchFamily="34" charset="0"/>
              </a:rPr>
              <a:t>Noise level</a:t>
            </a:r>
          </a:p>
          <a:p>
            <a:pPr lvl="1" eaLnBrk="1" hangingPunct="1"/>
            <a:r>
              <a:rPr lang="en-US" sz="1400" dirty="0" smtClean="0">
                <a:latin typeface="Arial" panose="020B0604020202020204" pitchFamily="34" charset="0"/>
                <a:cs typeface="Arial" panose="020B0604020202020204" pitchFamily="34" charset="0"/>
              </a:rPr>
              <a:t>Attractive tables</a:t>
            </a:r>
          </a:p>
          <a:p>
            <a:pPr eaLnBrk="1" hangingPunct="1"/>
            <a:r>
              <a:rPr lang="en-US" sz="1400" dirty="0" smtClean="0">
                <a:latin typeface="Arial" panose="020B0604020202020204" pitchFamily="34" charset="0"/>
                <a:cs typeface="Arial" panose="020B0604020202020204" pitchFamily="34" charset="0"/>
              </a:rPr>
              <a:t>-Increase choices:</a:t>
            </a:r>
          </a:p>
          <a:p>
            <a:pPr eaLnBrk="1" hangingPunct="1"/>
            <a:r>
              <a:rPr lang="en-US" sz="1400" dirty="0" smtClean="0">
                <a:latin typeface="Arial" panose="020B0604020202020204" pitchFamily="34" charset="0"/>
                <a:cs typeface="Arial" panose="020B0604020202020204" pitchFamily="34" charset="0"/>
              </a:rPr>
              <a:t>          Food quality</a:t>
            </a:r>
          </a:p>
          <a:p>
            <a:pPr eaLnBrk="1" hangingPunct="1"/>
            <a:r>
              <a:rPr lang="en-US" sz="1400" dirty="0" smtClean="0">
                <a:latin typeface="Arial" panose="020B0604020202020204" pitchFamily="34" charset="0"/>
                <a:cs typeface="Arial" panose="020B0604020202020204" pitchFamily="34" charset="0"/>
              </a:rPr>
              <a:t>          Expand meal times</a:t>
            </a:r>
          </a:p>
          <a:p>
            <a:pPr eaLnBrk="1" hangingPunct="1"/>
            <a:r>
              <a:rPr lang="en-US" sz="1400" dirty="0" smtClean="0">
                <a:latin typeface="Arial" panose="020B0604020202020204" pitchFamily="34" charset="0"/>
                <a:cs typeface="Arial" panose="020B0604020202020204" pitchFamily="34" charset="0"/>
              </a:rPr>
              <a:t>          Types of meal service</a:t>
            </a:r>
          </a:p>
          <a:p>
            <a:pPr eaLnBrk="1" hangingPunct="1"/>
            <a:r>
              <a:rPr lang="en-US" sz="1400" dirty="0" smtClean="0">
                <a:latin typeface="Arial" panose="020B0604020202020204" pitchFamily="34" charset="0"/>
                <a:cs typeface="Arial" panose="020B0604020202020204" pitchFamily="34" charset="0"/>
              </a:rPr>
              <a:t>-Meal time is great opportunity to socialize</a:t>
            </a:r>
          </a:p>
          <a:p>
            <a:pPr eaLnBrk="1" hangingPunct="1"/>
            <a:r>
              <a:rPr lang="en-US" sz="1400" dirty="0" smtClean="0">
                <a:latin typeface="Arial" panose="020B0604020202020204" pitchFamily="34" charset="0"/>
                <a:cs typeface="Arial" panose="020B0604020202020204" pitchFamily="34" charset="0"/>
              </a:rPr>
              <a:t>-Improve dignity:</a:t>
            </a:r>
          </a:p>
          <a:p>
            <a:pPr eaLnBrk="1" hangingPunct="1"/>
            <a:r>
              <a:rPr lang="en-US" sz="1400" dirty="0" smtClean="0">
                <a:latin typeface="Arial" panose="020B0604020202020204" pitchFamily="34" charset="0"/>
                <a:cs typeface="Arial" panose="020B0604020202020204" pitchFamily="34" charset="0"/>
              </a:rPr>
              <a:t>           Personalized assistance with eating</a:t>
            </a:r>
          </a:p>
          <a:p>
            <a:pPr eaLnBrk="1" hangingPunct="1"/>
            <a:r>
              <a:rPr lang="en-US" sz="1400" dirty="0" smtClean="0">
                <a:latin typeface="Arial" panose="020B0604020202020204" pitchFamily="34" charset="0"/>
                <a:cs typeface="Arial" panose="020B0604020202020204" pitchFamily="34" charset="0"/>
              </a:rPr>
              <a:t>           Honor food preferences</a:t>
            </a:r>
          </a:p>
          <a:p>
            <a:pPr eaLnBrk="1" hangingPunct="1"/>
            <a:r>
              <a:rPr lang="en-US" sz="1400" dirty="0" smtClean="0">
                <a:latin typeface="Arial" panose="020B0604020202020204" pitchFamily="34" charset="0"/>
                <a:cs typeface="Arial" panose="020B0604020202020204" pitchFamily="34" charset="0"/>
              </a:rPr>
              <a:t>           Food trays/ Bibs</a:t>
            </a:r>
          </a:p>
          <a:p>
            <a:pPr eaLnBrk="1" hangingPunct="1"/>
            <a:r>
              <a:rPr lang="en-US" sz="1400" dirty="0" smtClean="0">
                <a:latin typeface="Arial" panose="020B0604020202020204" pitchFamily="34" charset="0"/>
                <a:cs typeface="Arial" panose="020B0604020202020204" pitchFamily="34" charset="0"/>
              </a:rPr>
              <a:t>-Improve outcomes:</a:t>
            </a:r>
          </a:p>
          <a:p>
            <a:pPr eaLnBrk="1" hangingPunct="1"/>
            <a:r>
              <a:rPr lang="en-US" sz="1400" dirty="0" smtClean="0">
                <a:latin typeface="Arial" panose="020B0604020202020204" pitchFamily="34" charset="0"/>
                <a:cs typeface="Arial" panose="020B0604020202020204" pitchFamily="34" charset="0"/>
              </a:rPr>
              <a:t>           Improved appetites, less food waste, less supplement use, </a:t>
            </a:r>
          </a:p>
          <a:p>
            <a:pPr eaLnBrk="1" hangingPunct="1"/>
            <a:r>
              <a:rPr lang="en-US" sz="1400" dirty="0" smtClean="0">
                <a:latin typeface="Arial" panose="020B0604020202020204" pitchFamily="34" charset="0"/>
                <a:cs typeface="Arial" panose="020B0604020202020204" pitchFamily="34" charset="0"/>
              </a:rPr>
              <a:t>           No weight loss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defTabSz="893763" eaLnBrk="0" hangingPunct="0">
              <a:defRPr sz="1100">
                <a:solidFill>
                  <a:schemeClr val="accent2"/>
                </a:solidFill>
                <a:latin typeface="Calibri" pitchFamily="34" charset="0"/>
              </a:defRPr>
            </a:lvl1pPr>
            <a:lvl2pPr marL="742950" indent="-285750" defTabSz="893763" eaLnBrk="0" hangingPunct="0">
              <a:defRPr sz="1100">
                <a:solidFill>
                  <a:schemeClr val="accent2"/>
                </a:solidFill>
                <a:latin typeface="Calibri" pitchFamily="34" charset="0"/>
              </a:defRPr>
            </a:lvl2pPr>
            <a:lvl3pPr marL="1143000" indent="-228600" defTabSz="893763" eaLnBrk="0" hangingPunct="0">
              <a:defRPr sz="1100">
                <a:solidFill>
                  <a:schemeClr val="accent2"/>
                </a:solidFill>
                <a:latin typeface="Calibri" pitchFamily="34" charset="0"/>
              </a:defRPr>
            </a:lvl3pPr>
            <a:lvl4pPr marL="1600200" indent="-228600" defTabSz="893763" eaLnBrk="0" hangingPunct="0">
              <a:defRPr sz="1100">
                <a:solidFill>
                  <a:schemeClr val="accent2"/>
                </a:solidFill>
                <a:latin typeface="Calibri" pitchFamily="34" charset="0"/>
              </a:defRPr>
            </a:lvl4pPr>
            <a:lvl5pPr marL="2057400" indent="-228600" defTabSz="893763" eaLnBrk="0" hangingPunct="0">
              <a:defRPr sz="1100">
                <a:solidFill>
                  <a:schemeClr val="accent2"/>
                </a:solidFill>
                <a:latin typeface="Calibri" pitchFamily="34" charset="0"/>
              </a:defRPr>
            </a:lvl5pPr>
            <a:lvl6pPr marL="2514600" indent="-228600" defTabSz="893763" eaLnBrk="0" fontAlgn="base" hangingPunct="0">
              <a:spcBef>
                <a:spcPct val="0"/>
              </a:spcBef>
              <a:spcAft>
                <a:spcPct val="0"/>
              </a:spcAft>
              <a:defRPr sz="1100">
                <a:solidFill>
                  <a:schemeClr val="accent2"/>
                </a:solidFill>
                <a:latin typeface="Calibri" pitchFamily="34" charset="0"/>
              </a:defRPr>
            </a:lvl6pPr>
            <a:lvl7pPr marL="2971800" indent="-228600" defTabSz="893763" eaLnBrk="0" fontAlgn="base" hangingPunct="0">
              <a:spcBef>
                <a:spcPct val="0"/>
              </a:spcBef>
              <a:spcAft>
                <a:spcPct val="0"/>
              </a:spcAft>
              <a:defRPr sz="1100">
                <a:solidFill>
                  <a:schemeClr val="accent2"/>
                </a:solidFill>
                <a:latin typeface="Calibri" pitchFamily="34" charset="0"/>
              </a:defRPr>
            </a:lvl7pPr>
            <a:lvl8pPr marL="3429000" indent="-228600" defTabSz="893763" eaLnBrk="0" fontAlgn="base" hangingPunct="0">
              <a:spcBef>
                <a:spcPct val="0"/>
              </a:spcBef>
              <a:spcAft>
                <a:spcPct val="0"/>
              </a:spcAft>
              <a:defRPr sz="1100">
                <a:solidFill>
                  <a:schemeClr val="accent2"/>
                </a:solidFill>
                <a:latin typeface="Calibri" pitchFamily="34" charset="0"/>
              </a:defRPr>
            </a:lvl8pPr>
            <a:lvl9pPr marL="3886200" indent="-228600" defTabSz="893763" eaLnBrk="0" fontAlgn="base" hangingPunct="0">
              <a:spcBef>
                <a:spcPct val="0"/>
              </a:spcBef>
              <a:spcAft>
                <a:spcPct val="0"/>
              </a:spcAft>
              <a:defRPr sz="1100">
                <a:solidFill>
                  <a:schemeClr val="accent2"/>
                </a:solidFill>
                <a:latin typeface="Calibri" pitchFamily="34" charset="0"/>
              </a:defRPr>
            </a:lvl9pPr>
          </a:lstStyle>
          <a:p>
            <a:pPr eaLnBrk="1" hangingPunct="1"/>
            <a:fld id="{B195C802-A436-4212-85A9-27DD6B52CD43}" type="slidenum">
              <a:rPr lang="en-US" sz="1200" smtClean="0">
                <a:solidFill>
                  <a:schemeClr val="tx1"/>
                </a:solidFill>
                <a:latin typeface="Times New Roman" pitchFamily="18" charset="0"/>
              </a:rPr>
              <a:pPr eaLnBrk="1" hangingPunct="1"/>
              <a:t>28</a:t>
            </a:fld>
            <a:endParaRPr lang="en-US" sz="1200" smtClean="0">
              <a:solidFill>
                <a:schemeClr val="tx1"/>
              </a:solidFill>
              <a:latin typeface="Times New Roman"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533400" y="4191000"/>
            <a:ext cx="5867400" cy="4800600"/>
          </a:xfrm>
          <a:noFill/>
        </p:spPr>
        <p:txBody>
          <a:bodyPr/>
          <a:lstStyle/>
          <a:p>
            <a:pPr eaLnBrk="1" hangingPunct="1"/>
            <a:r>
              <a:rPr lang="en-US" sz="1400" b="1" dirty="0" smtClean="0">
                <a:latin typeface="Arial" charset="0"/>
              </a:rPr>
              <a:t>Since food nourishes the spirit as well as the body, meal satisfaction can help prevent weight loss and other health problems.</a:t>
            </a:r>
          </a:p>
          <a:p>
            <a:pPr eaLnBrk="1" hangingPunct="1"/>
            <a:endParaRPr lang="en-US" sz="1400" b="1" dirty="0" smtClean="0">
              <a:latin typeface="Arial" charset="0"/>
            </a:endParaRPr>
          </a:p>
          <a:p>
            <a:pPr eaLnBrk="1" hangingPunct="1"/>
            <a:r>
              <a:rPr lang="en-US" sz="1400" b="1" dirty="0" smtClean="0">
                <a:latin typeface="Arial" charset="0"/>
              </a:rPr>
              <a:t>        &lt;&lt;Give BP Dining/Meal Service Techniques Handout&gt;&gt;</a:t>
            </a:r>
          </a:p>
          <a:p>
            <a:pPr eaLnBrk="1" hangingPunct="1"/>
            <a:r>
              <a:rPr lang="en-US" sz="1400" b="1" dirty="0" smtClean="0">
                <a:latin typeface="Arial" charset="0"/>
              </a:rPr>
              <a:t>Dining</a:t>
            </a:r>
            <a:endParaRPr lang="en-US" sz="1400" dirty="0" smtClean="0">
              <a:latin typeface="Arial" charset="0"/>
            </a:endParaRPr>
          </a:p>
          <a:p>
            <a:pPr eaLnBrk="1" hangingPunct="1"/>
            <a:r>
              <a:rPr lang="en-US" sz="1400" dirty="0" smtClean="0">
                <a:latin typeface="Arial" charset="0"/>
              </a:rPr>
              <a:t>1. The food is at the appropriate temperature, it smells good, and it looks good.  </a:t>
            </a:r>
            <a:r>
              <a:rPr lang="en-US" sz="1400" b="1" dirty="0" smtClean="0">
                <a:latin typeface="Arial" charset="0"/>
              </a:rPr>
              <a:t>The pureed foods are not mixed all together.</a:t>
            </a:r>
            <a:endParaRPr lang="en-US" sz="1400" dirty="0" smtClean="0">
              <a:latin typeface="Arial" charset="0"/>
            </a:endParaRPr>
          </a:p>
          <a:p>
            <a:pPr eaLnBrk="1" hangingPunct="1"/>
            <a:r>
              <a:rPr lang="en-US" sz="1400" dirty="0" smtClean="0">
                <a:latin typeface="Arial" charset="0"/>
              </a:rPr>
              <a:t>2. Menu variety makes meals more interesting. The resident is encouraged to eat some of each food on the plate.</a:t>
            </a:r>
          </a:p>
          <a:p>
            <a:pPr eaLnBrk="1" hangingPunct="1"/>
            <a:r>
              <a:rPr lang="en-US" sz="1400" dirty="0" smtClean="0">
                <a:latin typeface="Arial" charset="0"/>
              </a:rPr>
              <a:t>3. Preferences of dining companions: having someone the person likes seated at the table while eating. (Women eat 15% more if men present)</a:t>
            </a:r>
          </a:p>
          <a:p>
            <a:pPr eaLnBrk="1" hangingPunct="1"/>
            <a:r>
              <a:rPr lang="en-US" sz="1400" dirty="0" smtClean="0">
                <a:latin typeface="Arial" charset="0"/>
              </a:rPr>
              <a:t>4. Prompt, personal cheerful assistance is given, such as cutting up the food, opening the beverages, adding salt, pepper &amp; butter to food.</a:t>
            </a:r>
          </a:p>
          <a:p>
            <a:pPr eaLnBrk="1" hangingPunct="1"/>
            <a:r>
              <a:rPr lang="en-US" sz="1400" dirty="0" smtClean="0">
                <a:latin typeface="Arial" charset="0"/>
              </a:rPr>
              <a:t>5. Allow sufficient time to eat.</a:t>
            </a:r>
          </a:p>
          <a:p>
            <a:pPr eaLnBrk="1" hangingPunct="1"/>
            <a:r>
              <a:rPr lang="en-US" sz="1400" dirty="0" smtClean="0">
                <a:latin typeface="Arial" charset="0"/>
              </a:rPr>
              <a:t>6. Positioning the person so they can reach the table and their plate comfortably.</a:t>
            </a:r>
          </a:p>
          <a:p>
            <a:pPr eaLnBrk="1" hangingPunct="1"/>
            <a:r>
              <a:rPr lang="en-US" sz="1400" dirty="0" smtClean="0">
                <a:latin typeface="Arial" charset="0"/>
              </a:rPr>
              <a:t>7. Serving everyone at the table together and plates removed from trays to provide a home-like atmosphere.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892175">
              <a:defRPr>
                <a:solidFill>
                  <a:schemeClr val="tx1"/>
                </a:solidFill>
                <a:latin typeface="Arial" charset="0"/>
              </a:defRPr>
            </a:lvl1pPr>
            <a:lvl2pPr marL="742950" indent="-285750" defTabSz="892175">
              <a:defRPr>
                <a:solidFill>
                  <a:schemeClr val="tx1"/>
                </a:solidFill>
                <a:latin typeface="Arial" charset="0"/>
              </a:defRPr>
            </a:lvl2pPr>
            <a:lvl3pPr marL="1143000" indent="-228600" defTabSz="892175">
              <a:defRPr>
                <a:solidFill>
                  <a:schemeClr val="tx1"/>
                </a:solidFill>
                <a:latin typeface="Arial" charset="0"/>
              </a:defRPr>
            </a:lvl3pPr>
            <a:lvl4pPr marL="1600200" indent="-228600" defTabSz="892175">
              <a:defRPr>
                <a:solidFill>
                  <a:schemeClr val="tx1"/>
                </a:solidFill>
                <a:latin typeface="Arial" charset="0"/>
              </a:defRPr>
            </a:lvl4pPr>
            <a:lvl5pPr marL="2057400" indent="-228600" defTabSz="892175">
              <a:defRPr>
                <a:solidFill>
                  <a:schemeClr val="tx1"/>
                </a:solidFill>
                <a:latin typeface="Arial" charset="0"/>
              </a:defRPr>
            </a:lvl5pPr>
            <a:lvl6pPr marL="2514600" indent="-228600" defTabSz="892175" eaLnBrk="0" fontAlgn="base" hangingPunct="0">
              <a:spcBef>
                <a:spcPct val="0"/>
              </a:spcBef>
              <a:spcAft>
                <a:spcPct val="0"/>
              </a:spcAft>
              <a:defRPr>
                <a:solidFill>
                  <a:schemeClr val="tx1"/>
                </a:solidFill>
                <a:latin typeface="Arial" charset="0"/>
              </a:defRPr>
            </a:lvl6pPr>
            <a:lvl7pPr marL="2971800" indent="-228600" defTabSz="892175" eaLnBrk="0" fontAlgn="base" hangingPunct="0">
              <a:spcBef>
                <a:spcPct val="0"/>
              </a:spcBef>
              <a:spcAft>
                <a:spcPct val="0"/>
              </a:spcAft>
              <a:defRPr>
                <a:solidFill>
                  <a:schemeClr val="tx1"/>
                </a:solidFill>
                <a:latin typeface="Arial" charset="0"/>
              </a:defRPr>
            </a:lvl7pPr>
            <a:lvl8pPr marL="3429000" indent="-228600" defTabSz="892175" eaLnBrk="0" fontAlgn="base" hangingPunct="0">
              <a:spcBef>
                <a:spcPct val="0"/>
              </a:spcBef>
              <a:spcAft>
                <a:spcPct val="0"/>
              </a:spcAft>
              <a:defRPr>
                <a:solidFill>
                  <a:schemeClr val="tx1"/>
                </a:solidFill>
                <a:latin typeface="Arial" charset="0"/>
              </a:defRPr>
            </a:lvl8pPr>
            <a:lvl9pPr marL="3886200" indent="-228600" defTabSz="892175" eaLnBrk="0" fontAlgn="base" hangingPunct="0">
              <a:spcBef>
                <a:spcPct val="0"/>
              </a:spcBef>
              <a:spcAft>
                <a:spcPct val="0"/>
              </a:spcAft>
              <a:defRPr>
                <a:solidFill>
                  <a:schemeClr val="tx1"/>
                </a:solidFill>
                <a:latin typeface="Arial" charset="0"/>
              </a:defRPr>
            </a:lvl9pPr>
          </a:lstStyle>
          <a:p>
            <a:fld id="{4E1CB50A-CA2F-4261-AB30-421E0F7D6B72}" type="slidenum">
              <a:rPr lang="en-US" smtClean="0">
                <a:latin typeface="Verdana" pitchFamily="34" charset="0"/>
              </a:rPr>
              <a:pPr/>
              <a:t>29</a:t>
            </a:fld>
            <a:endParaRPr lang="en-US" smtClean="0">
              <a:latin typeface="Verdana" pitchFamily="3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lnSpc>
                <a:spcPct val="90000"/>
              </a:lnSpc>
            </a:pPr>
            <a:r>
              <a:rPr lang="en-US" sz="1400" dirty="0" smtClean="0">
                <a:latin typeface="Arial" panose="020B0604020202020204" pitchFamily="34" charset="0"/>
                <a:cs typeface="Arial" panose="020B0604020202020204" pitchFamily="34" charset="0"/>
              </a:rPr>
              <a:t>=Are food preferences honored? Do some people want to eat at different times from scheduled meals?</a:t>
            </a:r>
          </a:p>
          <a:p>
            <a:pPr eaLnBrk="1" hangingPunct="1">
              <a:lnSpc>
                <a:spcPct val="90000"/>
              </a:lnSpc>
            </a:pPr>
            <a:endParaRPr lang="en-US" sz="1400" dirty="0" smtClean="0">
              <a:latin typeface="Arial" panose="020B0604020202020204" pitchFamily="34" charset="0"/>
              <a:cs typeface="Arial" panose="020B0604020202020204" pitchFamily="34" charset="0"/>
            </a:endParaRPr>
          </a:p>
          <a:p>
            <a:pPr eaLnBrk="1" hangingPunct="1">
              <a:lnSpc>
                <a:spcPct val="90000"/>
              </a:lnSpc>
            </a:pPr>
            <a:r>
              <a:rPr lang="en-US" sz="1400" dirty="0" smtClean="0">
                <a:latin typeface="Arial" panose="020B0604020202020204" pitchFamily="34" charset="0"/>
                <a:cs typeface="Arial" panose="020B0604020202020204" pitchFamily="34" charset="0"/>
              </a:rPr>
              <a:t>=Are Dietary staff trained on correct portion sizes, food textures, cooking techniques, from scratch vs. processed foods</a:t>
            </a:r>
          </a:p>
          <a:p>
            <a:pPr eaLnBrk="1" hangingPunct="1">
              <a:lnSpc>
                <a:spcPct val="90000"/>
              </a:lnSpc>
            </a:pPr>
            <a:endParaRPr lang="en-US" sz="1400" dirty="0" smtClean="0">
              <a:latin typeface="Arial" panose="020B0604020202020204" pitchFamily="34" charset="0"/>
              <a:cs typeface="Arial" panose="020B0604020202020204" pitchFamily="34" charset="0"/>
            </a:endParaRPr>
          </a:p>
          <a:p>
            <a:pPr eaLnBrk="1" hangingPunct="1">
              <a:lnSpc>
                <a:spcPct val="90000"/>
              </a:lnSpc>
            </a:pPr>
            <a:r>
              <a:rPr lang="en-US" sz="1400" dirty="0" smtClean="0">
                <a:latin typeface="Arial" panose="020B0604020202020204" pitchFamily="34" charset="0"/>
                <a:cs typeface="Arial" panose="020B0604020202020204" pitchFamily="34" charset="0"/>
              </a:rPr>
              <a:t>=Observe your dining room: is it homelike? do the individuals receive the assistance they need?</a:t>
            </a:r>
          </a:p>
          <a:p>
            <a:pPr eaLnBrk="1" hangingPunct="1">
              <a:lnSpc>
                <a:spcPct val="90000"/>
              </a:lnSpc>
            </a:pPr>
            <a:endParaRPr lang="en-US" sz="1400" dirty="0" smtClean="0">
              <a:latin typeface="Arial" panose="020B0604020202020204" pitchFamily="34" charset="0"/>
              <a:cs typeface="Arial" panose="020B0604020202020204" pitchFamily="34" charset="0"/>
            </a:endParaRPr>
          </a:p>
          <a:p>
            <a:pPr>
              <a:lnSpc>
                <a:spcPct val="90000"/>
              </a:lnSpc>
            </a:pPr>
            <a:r>
              <a:rPr lang="en-US" sz="1400" dirty="0" smtClean="0">
                <a:latin typeface="Arial" panose="020B0604020202020204" pitchFamily="34" charset="0"/>
                <a:cs typeface="Arial" panose="020B0604020202020204" pitchFamily="34" charset="0"/>
              </a:rPr>
              <a:t>=Eating </a:t>
            </a:r>
            <a:r>
              <a:rPr lang="en-US" sz="1400" dirty="0">
                <a:latin typeface="Arial" panose="020B0604020202020204" pitchFamily="34" charset="0"/>
                <a:cs typeface="Arial" panose="020B0604020202020204" pitchFamily="34" charset="0"/>
              </a:rPr>
              <a:t>environment</a:t>
            </a:r>
          </a:p>
          <a:p>
            <a:pPr>
              <a:lnSpc>
                <a:spcPct val="90000"/>
              </a:lnSpc>
            </a:pPr>
            <a:r>
              <a:rPr lang="en-US" sz="1400" dirty="0">
                <a:latin typeface="Arial" panose="020B0604020202020204" pitchFamily="34" charset="0"/>
                <a:cs typeface="Arial" panose="020B0604020202020204" pitchFamily="34" charset="0"/>
              </a:rPr>
              <a:t>	 -Simplify room décor, table settings</a:t>
            </a:r>
          </a:p>
          <a:p>
            <a:pPr>
              <a:lnSpc>
                <a:spcPct val="90000"/>
              </a:lnSpc>
            </a:pPr>
            <a:r>
              <a:rPr lang="en-US" sz="1400" dirty="0">
                <a:latin typeface="Arial" panose="020B0604020202020204" pitchFamily="34" charset="0"/>
                <a:cs typeface="Arial" panose="020B0604020202020204" pitchFamily="34" charset="0"/>
              </a:rPr>
              <a:t>	  -Minimize noise, distractions</a:t>
            </a:r>
          </a:p>
          <a:p>
            <a:pPr>
              <a:lnSpc>
                <a:spcPct val="90000"/>
              </a:lnSpc>
            </a:pPr>
            <a:r>
              <a:rPr lang="en-US" sz="1400" dirty="0">
                <a:latin typeface="Arial" panose="020B0604020202020204" pitchFamily="34" charset="0"/>
                <a:cs typeface="Arial" panose="020B0604020202020204" pitchFamily="34" charset="0"/>
              </a:rPr>
              <a:t>	  -Seat in same place at table</a:t>
            </a:r>
          </a:p>
          <a:p>
            <a:pPr eaLnBrk="1" hangingPunct="1">
              <a:lnSpc>
                <a:spcPct val="90000"/>
              </a:lnSpc>
            </a:pPr>
            <a:endParaRPr lang="en-US" sz="1400" dirty="0" smtClean="0">
              <a:latin typeface="Arial" panose="020B0604020202020204" pitchFamily="34" charset="0"/>
              <a:cs typeface="Arial" panose="020B0604020202020204" pitchFamily="34" charset="0"/>
            </a:endParaRPr>
          </a:p>
          <a:p>
            <a:pPr eaLnBrk="1" hangingPunct="1">
              <a:lnSpc>
                <a:spcPct val="90000"/>
              </a:lnSpc>
            </a:pPr>
            <a:endParaRPr lang="en-US" sz="1400" dirty="0" smtClean="0">
              <a:latin typeface="Arial" panose="020B0604020202020204" pitchFamily="34" charset="0"/>
              <a:cs typeface="Arial" panose="020B0604020202020204" pitchFamily="34" charset="0"/>
            </a:endParaRPr>
          </a:p>
          <a:p>
            <a:pPr eaLnBrk="1" hangingPunct="1">
              <a:lnSpc>
                <a:spcPct val="90000"/>
              </a:lnSpc>
            </a:pPr>
            <a:r>
              <a:rPr lang="en-US" sz="1400" dirty="0" smtClean="0">
                <a:latin typeface="Arial" panose="020B0604020202020204" pitchFamily="34" charset="0"/>
                <a:cs typeface="Arial" panose="020B0604020202020204" pitchFamily="34" charset="0"/>
              </a:rPr>
              <a:t>=Flexible meal Schedules: </a:t>
            </a:r>
            <a:r>
              <a:rPr lang="en-US" sz="1400" dirty="0" err="1" smtClean="0">
                <a:latin typeface="Arial" panose="020B0604020202020204" pitchFamily="34" charset="0"/>
                <a:cs typeface="Arial" panose="020B0604020202020204" pitchFamily="34" charset="0"/>
              </a:rPr>
              <a:t>eg</a:t>
            </a:r>
            <a:r>
              <a:rPr lang="en-US" sz="1400" dirty="0" smtClean="0">
                <a:latin typeface="Arial" panose="020B0604020202020204" pitchFamily="34" charset="0"/>
                <a:cs typeface="Arial" panose="020B0604020202020204" pitchFamily="34" charset="0"/>
              </a:rPr>
              <a:t>. Breakfast from 7-9 instead of everyone up and in dining room at 7. Also easier on staff.</a:t>
            </a:r>
          </a:p>
          <a:p>
            <a:pPr eaLnBrk="1" hangingPunct="1">
              <a:lnSpc>
                <a:spcPct val="90000"/>
              </a:lnSpc>
            </a:pPr>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The Registered Dietitian plays</a:t>
            </a:r>
            <a:r>
              <a:rPr lang="en-US" sz="1400" baseline="0" dirty="0" smtClean="0">
                <a:latin typeface="Arial" panose="020B0604020202020204" pitchFamily="34" charset="0"/>
                <a:cs typeface="Arial" panose="020B0604020202020204" pitchFamily="34" charset="0"/>
              </a:rPr>
              <a:t> an important role in the interdisciplinary team.</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It is the role of the RD to specifically address the nutrition status of </a:t>
            </a:r>
            <a:r>
              <a:rPr lang="en-US" sz="1400" u="sng" baseline="0" dirty="0" smtClean="0">
                <a:latin typeface="Arial" panose="020B0604020202020204" pitchFamily="34" charset="0"/>
                <a:cs typeface="Arial" panose="020B0604020202020204" pitchFamily="34" charset="0"/>
              </a:rPr>
              <a:t>each</a:t>
            </a:r>
            <a:r>
              <a:rPr lang="en-US" sz="1400" baseline="0" dirty="0" smtClean="0">
                <a:latin typeface="Arial" panose="020B0604020202020204" pitchFamily="34" charset="0"/>
                <a:cs typeface="Arial" panose="020B0604020202020204" pitchFamily="34" charset="0"/>
              </a:rPr>
              <a:t> resident.</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a:t>
            </a:fld>
            <a:endParaRPr lang="en-US"/>
          </a:p>
        </p:txBody>
      </p:sp>
    </p:spTree>
    <p:extLst>
      <p:ext uri="{BB962C8B-B14F-4D97-AF65-F5344CB8AC3E}">
        <p14:creationId xmlns:p14="http://schemas.microsoft.com/office/powerpoint/2010/main" val="2908396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Now we will move on to reviewing</a:t>
            </a:r>
            <a:r>
              <a:rPr lang="en-US" sz="1400" baseline="0" dirty="0" smtClean="0">
                <a:latin typeface="Arial" panose="020B0604020202020204" pitchFamily="34" charset="0"/>
                <a:cs typeface="Arial" panose="020B0604020202020204" pitchFamily="34" charset="0"/>
              </a:rPr>
              <a:t> strategies for addressing maladaptive behaviors regarding nutrition intake for people with dementia.</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Two excellent publications on the topic are listed in the slide.</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30</a:t>
            </a:fld>
            <a:endParaRPr lang="en-US"/>
          </a:p>
        </p:txBody>
      </p:sp>
    </p:spTree>
    <p:extLst>
      <p:ext uri="{BB962C8B-B14F-4D97-AF65-F5344CB8AC3E}">
        <p14:creationId xmlns:p14="http://schemas.microsoft.com/office/powerpoint/2010/main" val="2402163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Forgetting to eat,</a:t>
            </a:r>
            <a:r>
              <a:rPr lang="en-US" sz="1400" u="sng" baseline="0" dirty="0" smtClean="0">
                <a:latin typeface="Arial" panose="020B0604020202020204" pitchFamily="34" charset="0"/>
                <a:cs typeface="Arial" panose="020B0604020202020204" pitchFamily="34" charset="0"/>
              </a:rPr>
              <a:t> chew, or swallow</a:t>
            </a:r>
            <a:r>
              <a:rPr lang="en-US" sz="1400" baseline="0" dirty="0" smtClean="0">
                <a:latin typeface="Arial" panose="020B0604020202020204" pitchFamily="34" charset="0"/>
                <a:cs typeface="Arial" panose="020B0604020202020204" pitchFamily="34" charset="0"/>
              </a:rPr>
              <a:t>:</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As individuals with dementia experience deterioration in memory and motor skills – they may forget </a:t>
            </a:r>
            <a:r>
              <a:rPr lang="en-US" sz="1400" u="sng" baseline="0" dirty="0" smtClean="0">
                <a:latin typeface="Arial" panose="020B0604020202020204" pitchFamily="34" charset="0"/>
                <a:cs typeface="Arial" panose="020B0604020202020204" pitchFamily="34" charset="0"/>
              </a:rPr>
              <a:t>when</a:t>
            </a:r>
            <a:r>
              <a:rPr lang="en-US" sz="1400" baseline="0" dirty="0" smtClean="0">
                <a:latin typeface="Arial" panose="020B0604020202020204" pitchFamily="34" charset="0"/>
                <a:cs typeface="Arial" panose="020B0604020202020204" pitchFamily="34" charset="0"/>
              </a:rPr>
              <a:t> to eat and </a:t>
            </a:r>
            <a:r>
              <a:rPr lang="en-US" sz="1400" u="sng" baseline="0" dirty="0" smtClean="0">
                <a:latin typeface="Arial" panose="020B0604020202020204" pitchFamily="34" charset="0"/>
                <a:cs typeface="Arial" panose="020B0604020202020204" pitchFamily="34" charset="0"/>
              </a:rPr>
              <a:t>how</a:t>
            </a:r>
            <a:r>
              <a:rPr lang="en-US" sz="1400" baseline="0" dirty="0" smtClean="0">
                <a:latin typeface="Arial" panose="020B0604020202020204" pitchFamily="34" charset="0"/>
                <a:cs typeface="Arial" panose="020B0604020202020204" pitchFamily="34" charset="0"/>
              </a:rPr>
              <a:t> to eat.</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31</a:t>
            </a:fld>
            <a:endParaRPr lang="en-US"/>
          </a:p>
        </p:txBody>
      </p:sp>
    </p:spTree>
    <p:extLst>
      <p:ext uri="{BB962C8B-B14F-4D97-AF65-F5344CB8AC3E}">
        <p14:creationId xmlns:p14="http://schemas.microsoft.com/office/powerpoint/2010/main" val="2520520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Excessive chewing: </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This can be caused by physical as well as mental disabilities: forgetfulness, oral dysfunction, decreased sensation, sensation of a lump in the throat, fear of swallowing, and fear of choking.</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32</a:t>
            </a:fld>
            <a:endParaRPr lang="en-US"/>
          </a:p>
        </p:txBody>
      </p:sp>
    </p:spTree>
    <p:extLst>
      <p:ext uri="{BB962C8B-B14F-4D97-AF65-F5344CB8AC3E}">
        <p14:creationId xmlns:p14="http://schemas.microsoft.com/office/powerpoint/2010/main" val="1012669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Eating to quickly/slowly:</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Slowing down can improve enjoyment of meal and taste of food,</a:t>
            </a:r>
            <a:r>
              <a:rPr lang="en-US" sz="1400" u="none" baseline="0" dirty="0" smtClean="0">
                <a:latin typeface="Arial" panose="020B0604020202020204" pitchFamily="34" charset="0"/>
                <a:cs typeface="Arial" panose="020B0604020202020204" pitchFamily="34" charset="0"/>
              </a:rPr>
              <a:t> improve digestion due to longer chewing, less risk of choking, and chance of more social interaction.</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Eating too slowly may indicate undiagnosed problems/fear of swallowing/chewing.</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33</a:t>
            </a:fld>
            <a:endParaRPr lang="en-US"/>
          </a:p>
        </p:txBody>
      </p:sp>
    </p:spTree>
    <p:extLst>
      <p:ext uri="{BB962C8B-B14F-4D97-AF65-F5344CB8AC3E}">
        <p14:creationId xmlns:p14="http://schemas.microsoft.com/office/powerpoint/2010/main" val="2755026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Eating non-edible items:</a:t>
            </a:r>
          </a:p>
          <a:p>
            <a:r>
              <a:rPr lang="en-US" sz="1400" u="none" dirty="0" smtClean="0">
                <a:latin typeface="Arial" panose="020B0604020202020204" pitchFamily="34" charset="0"/>
                <a:cs typeface="Arial" panose="020B0604020202020204" pitchFamily="34" charset="0"/>
              </a:rPr>
              <a:t>Some people who are confused are unable to distinguish edible from inedible objects and will attempt to eat anything within reach – silk</a:t>
            </a:r>
            <a:r>
              <a:rPr lang="en-US" sz="1400" u="none" baseline="0" dirty="0" smtClean="0">
                <a:latin typeface="Arial" panose="020B0604020202020204" pitchFamily="34" charset="0"/>
                <a:cs typeface="Arial" panose="020B0604020202020204" pitchFamily="34" charset="0"/>
              </a:rPr>
              <a:t> flowers in centerpieces, paper, etc. Also any toothpicks that may be in food</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Their vision may also be impaired and they simply cannot see well enough to recognize what they are eating.</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34</a:t>
            </a:fld>
            <a:endParaRPr lang="en-US"/>
          </a:p>
        </p:txBody>
      </p:sp>
    </p:spTree>
    <p:extLst>
      <p:ext uri="{BB962C8B-B14F-4D97-AF65-F5344CB8AC3E}">
        <p14:creationId xmlns:p14="http://schemas.microsoft.com/office/powerpoint/2010/main" val="1562181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Refusal to go to the dining room:</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Eating in a large dining room can</a:t>
            </a:r>
            <a:r>
              <a:rPr lang="en-US" sz="1400" u="none" baseline="0" dirty="0" smtClean="0">
                <a:latin typeface="Arial" panose="020B0604020202020204" pitchFamily="34" charset="0"/>
                <a:cs typeface="Arial" panose="020B0604020202020204" pitchFamily="34" charset="0"/>
              </a:rPr>
              <a:t> make people anxious or uncomfortable. They may refuse to eat or refuse assistance.</a:t>
            </a:r>
          </a:p>
          <a:p>
            <a:r>
              <a:rPr lang="en-US" sz="1400" u="none" baseline="0" dirty="0" smtClean="0">
                <a:latin typeface="Arial" panose="020B0604020202020204" pitchFamily="34" charset="0"/>
                <a:cs typeface="Arial" panose="020B0604020202020204" pitchFamily="34" charset="0"/>
              </a:rPr>
              <a:t>Reasons for refusal include: over-stimulation, location in the dining room, physical discomfort (tired, need to toilet, pain), medication side effects (dry mouth, constipation), long wait for food, previous eating habits</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35</a:t>
            </a:fld>
            <a:endParaRPr lang="en-US"/>
          </a:p>
        </p:txBody>
      </p:sp>
    </p:spTree>
    <p:extLst>
      <p:ext uri="{BB962C8B-B14F-4D97-AF65-F5344CB8AC3E}">
        <p14:creationId xmlns:p14="http://schemas.microsoft.com/office/powerpoint/2010/main" val="8121388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Refusal to eat enough:</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Individuals</a:t>
            </a:r>
            <a:r>
              <a:rPr lang="en-US" sz="1400" u="none" baseline="0" dirty="0" smtClean="0">
                <a:latin typeface="Arial" panose="020B0604020202020204" pitchFamily="34" charset="0"/>
                <a:cs typeface="Arial" panose="020B0604020202020204" pitchFamily="34" charset="0"/>
              </a:rPr>
              <a:t> have the right to refuse (treatment). However, persons with dementia are often confused and do not make wise choices.</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It is often necessary to encourage them in small ways to continue to eat and drink adequate amounts to maintain a positive weight and nutrition status.</a:t>
            </a:r>
            <a:endParaRPr lang="en-US" sz="1400" u="none"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36</a:t>
            </a:fld>
            <a:endParaRPr lang="en-US"/>
          </a:p>
        </p:txBody>
      </p:sp>
    </p:spTree>
    <p:extLst>
      <p:ext uri="{BB962C8B-B14F-4D97-AF65-F5344CB8AC3E}">
        <p14:creationId xmlns:p14="http://schemas.microsoft.com/office/powerpoint/2010/main" val="18165181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Wandering/pacing during meals:</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Wandering is a characteristic behavior for people</a:t>
            </a:r>
            <a:r>
              <a:rPr lang="en-US" sz="1400" u="none" baseline="0" dirty="0" smtClean="0">
                <a:latin typeface="Arial" panose="020B0604020202020204" pitchFamily="34" charset="0"/>
                <a:cs typeface="Arial" panose="020B0604020202020204" pitchFamily="34" charset="0"/>
              </a:rPr>
              <a:t> with dementia. They will often wander away or pace about their room while their food is forgotten on the table.</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Exercise before dining can help calm them, burns excess energy, able to sit for longer periods of time.</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Walk-to-Dine program is designed for strengthening, but could also work for those with dementia.</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37</a:t>
            </a:fld>
            <a:endParaRPr lang="en-US"/>
          </a:p>
        </p:txBody>
      </p:sp>
    </p:spTree>
    <p:extLst>
      <p:ext uri="{BB962C8B-B14F-4D97-AF65-F5344CB8AC3E}">
        <p14:creationId xmlns:p14="http://schemas.microsoft.com/office/powerpoint/2010/main" val="2411676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Combativeness:</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Not uncommon. Can be caused by sensory overload (noise, activity), lower threshold for coping, change in routine, constraints on personal freedom, or PAIN</a:t>
            </a:r>
            <a:r>
              <a:rPr lang="en-US" sz="1400" u="none" baseline="0" dirty="0" smtClean="0">
                <a:latin typeface="Arial" panose="020B0604020202020204" pitchFamily="34" charset="0"/>
                <a:cs typeface="Arial" panose="020B0604020202020204" pitchFamily="34" charset="0"/>
              </a:rPr>
              <a:t> – which is often overlooked because they are not able to communicate it.</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38</a:t>
            </a:fld>
            <a:endParaRPr lang="en-US"/>
          </a:p>
        </p:txBody>
      </p:sp>
    </p:spTree>
    <p:extLst>
      <p:ext uri="{BB962C8B-B14F-4D97-AF65-F5344CB8AC3E}">
        <p14:creationId xmlns:p14="http://schemas.microsoft.com/office/powerpoint/2010/main" val="3871416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Spitting:</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Those with dementia do not recognize spitting as an unsociable</a:t>
            </a:r>
            <a:r>
              <a:rPr lang="en-US" sz="1400" u="none" baseline="0" dirty="0" smtClean="0">
                <a:latin typeface="Arial" panose="020B0604020202020204" pitchFamily="34" charset="0"/>
                <a:cs typeface="Arial" panose="020B0604020202020204" pitchFamily="34" charset="0"/>
              </a:rPr>
              <a:t> behavior. May also be an old habit of spitting snuff or tobacco.</a:t>
            </a:r>
          </a:p>
          <a:p>
            <a:r>
              <a:rPr lang="en-US" sz="1400" u="none" baseline="0" dirty="0" smtClean="0">
                <a:latin typeface="Arial" panose="020B0604020202020204" pitchFamily="34" charset="0"/>
                <a:cs typeface="Arial" panose="020B0604020202020204" pitchFamily="34" charset="0"/>
              </a:rPr>
              <a:t>Focus on reducing the disruption to others.</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39</a:t>
            </a:fld>
            <a:endParaRPr lang="en-US"/>
          </a:p>
        </p:txBody>
      </p:sp>
    </p:spTree>
    <p:extLst>
      <p:ext uri="{BB962C8B-B14F-4D97-AF65-F5344CB8AC3E}">
        <p14:creationId xmlns:p14="http://schemas.microsoft.com/office/powerpoint/2010/main" val="2503143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The first step of the Assessment process is</a:t>
            </a:r>
            <a:r>
              <a:rPr lang="en-US" sz="1400" baseline="0" dirty="0" smtClean="0">
                <a:latin typeface="Arial" panose="020B0604020202020204" pitchFamily="34" charset="0"/>
                <a:cs typeface="Arial" panose="020B0604020202020204" pitchFamily="34" charset="0"/>
              </a:rPr>
              <a:t> identification of any risk factors that are current problems for the person.</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These problems can generally be grouped into two categories: Physical Limitations (motor skills, life skills) and Cognitive Impairments.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This slide lists some of the characteristics of Physical Limitations.</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4</a:t>
            </a:fld>
            <a:endParaRPr lang="en-US"/>
          </a:p>
        </p:txBody>
      </p:sp>
    </p:spTree>
    <p:extLst>
      <p:ext uri="{BB962C8B-B14F-4D97-AF65-F5344CB8AC3E}">
        <p14:creationId xmlns:p14="http://schemas.microsoft.com/office/powerpoint/2010/main" val="2264281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Hoarding</a:t>
            </a:r>
            <a:r>
              <a:rPr lang="en-US" sz="1400" u="sng" baseline="0" dirty="0" smtClean="0">
                <a:latin typeface="Arial" panose="020B0604020202020204" pitchFamily="34" charset="0"/>
                <a:cs typeface="Arial" panose="020B0604020202020204" pitchFamily="34" charset="0"/>
              </a:rPr>
              <a:t> food</a:t>
            </a:r>
            <a:r>
              <a:rPr lang="en-US" sz="1400" baseline="0" dirty="0" smtClean="0">
                <a:latin typeface="Arial" panose="020B0604020202020204" pitchFamily="34" charset="0"/>
                <a:cs typeface="Arial" panose="020B0604020202020204" pitchFamily="34" charset="0"/>
              </a:rPr>
              <a:t>: </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Persons with Alzheimer’s Disease often have paranoid feelings of want. Attempting to provide for themselves in case of future need.</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Important to monitor because …</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-Food safety is an issue:</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 Perishable food may cause food poisoning</a:t>
            </a:r>
          </a:p>
          <a:p>
            <a:r>
              <a:rPr lang="en-US" sz="1400" baseline="0" dirty="0" smtClean="0">
                <a:latin typeface="Arial" panose="020B0604020202020204" pitchFamily="34" charset="0"/>
                <a:cs typeface="Arial" panose="020B0604020202020204" pitchFamily="34" charset="0"/>
              </a:rPr>
              <a:t>= Risk for insect/rodent infestation if not properly stored</a:t>
            </a:r>
          </a:p>
          <a:p>
            <a:endParaRPr lang="en-US" dirty="0"/>
          </a:p>
        </p:txBody>
      </p:sp>
      <p:sp>
        <p:nvSpPr>
          <p:cNvPr id="4" name="Slide Number Placeholder 3"/>
          <p:cNvSpPr>
            <a:spLocks noGrp="1"/>
          </p:cNvSpPr>
          <p:nvPr>
            <p:ph type="sldNum" sz="quarter" idx="10"/>
          </p:nvPr>
        </p:nvSpPr>
        <p:spPr/>
        <p:txBody>
          <a:bodyPr/>
          <a:lstStyle/>
          <a:p>
            <a:fld id="{676AC8C4-535F-4085-8820-C60E6E69772D}" type="slidenum">
              <a:rPr lang="en-US" smtClean="0"/>
              <a:t>40</a:t>
            </a:fld>
            <a:endParaRPr lang="en-US"/>
          </a:p>
        </p:txBody>
      </p:sp>
    </p:spTree>
    <p:extLst>
      <p:ext uri="{BB962C8B-B14F-4D97-AF65-F5344CB8AC3E}">
        <p14:creationId xmlns:p14="http://schemas.microsoft.com/office/powerpoint/2010/main" val="34418063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Taking food from others</a:t>
            </a:r>
            <a:r>
              <a:rPr lang="en-US" sz="1400" dirty="0" smtClean="0">
                <a:latin typeface="Arial" panose="020B0604020202020204" pitchFamily="34" charset="0"/>
                <a:cs typeface="Arial" panose="020B0604020202020204" pitchFamily="34" charset="0"/>
              </a:rPr>
              <a:t>: </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Paranoid behavior. Protecting themselves against not having enough to eat.</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41</a:t>
            </a:fld>
            <a:endParaRPr lang="en-US"/>
          </a:p>
        </p:txBody>
      </p:sp>
    </p:spTree>
    <p:extLst>
      <p:ext uri="{BB962C8B-B14F-4D97-AF65-F5344CB8AC3E}">
        <p14:creationId xmlns:p14="http://schemas.microsoft.com/office/powerpoint/2010/main" val="1404318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Paranoid fears about food</a:t>
            </a:r>
            <a:r>
              <a:rPr lang="en-US" sz="1400" dirty="0" smtClean="0">
                <a:latin typeface="Arial" panose="020B0604020202020204" pitchFamily="34" charset="0"/>
                <a:cs typeface="Arial" panose="020B0604020202020204" pitchFamily="34" charset="0"/>
              </a:rPr>
              <a:t>: </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Probably one of the most challenging behaviors to deal with.</a:t>
            </a:r>
          </a:p>
          <a:p>
            <a:endParaRPr lang="en-US" sz="1400" dirty="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Fear that poisoned or contaminated. If food intake is not monitored closely, could lead to weight loss.</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42</a:t>
            </a:fld>
            <a:endParaRPr lang="en-US"/>
          </a:p>
        </p:txBody>
      </p:sp>
    </p:spTree>
    <p:extLst>
      <p:ext uri="{BB962C8B-B14F-4D97-AF65-F5344CB8AC3E}">
        <p14:creationId xmlns:p14="http://schemas.microsoft.com/office/powerpoint/2010/main" val="9973272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p:spPr>
        <p:txBody>
          <a:bodyPr/>
          <a:lstStyle/>
          <a:p>
            <a:pPr eaLnBrk="1" hangingPunct="1"/>
            <a:r>
              <a:rPr lang="en-US" sz="1400" dirty="0" smtClean="0">
                <a:latin typeface="Arial" panose="020B0604020202020204" pitchFamily="34" charset="0"/>
                <a:cs typeface="Arial" panose="020B0604020202020204" pitchFamily="34" charset="0"/>
              </a:rPr>
              <a:t>We talked earlier about the informing individuals and families</a:t>
            </a:r>
            <a:r>
              <a:rPr lang="en-US" sz="1400" baseline="0" dirty="0" smtClean="0">
                <a:latin typeface="Arial" panose="020B0604020202020204" pitchFamily="34" charset="0"/>
                <a:cs typeface="Arial" panose="020B0604020202020204" pitchFamily="34" charset="0"/>
              </a:rPr>
              <a:t> about the risks and benefits of enteral nutrition. </a:t>
            </a:r>
            <a:r>
              <a:rPr lang="en-US" sz="1400" dirty="0" smtClean="0">
                <a:latin typeface="Arial" panose="020B0604020202020204" pitchFamily="34" charset="0"/>
                <a:cs typeface="Arial" panose="020B0604020202020204" pitchFamily="34" charset="0"/>
              </a:rPr>
              <a:t>When a person w/ </a:t>
            </a:r>
            <a:r>
              <a:rPr lang="en-US" sz="1400" dirty="0" err="1" smtClean="0">
                <a:latin typeface="Arial" panose="020B0604020202020204" pitchFamily="34" charset="0"/>
                <a:cs typeface="Arial" panose="020B0604020202020204" pitchFamily="34" charset="0"/>
              </a:rPr>
              <a:t>Alz</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Dx</a:t>
            </a:r>
            <a:r>
              <a:rPr lang="en-US" sz="1400" dirty="0" smtClean="0">
                <a:latin typeface="Arial" panose="020B0604020202020204" pitchFamily="34" charset="0"/>
                <a:cs typeface="Arial" panose="020B0604020202020204" pitchFamily="34" charset="0"/>
              </a:rPr>
              <a:t>. does have a feeding tube placed, the following disadvantages may occur:  </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SLIDE:	#2 restraints</a:t>
            </a:r>
          </a:p>
          <a:p>
            <a:pPr eaLnBrk="1" hangingPunct="1"/>
            <a:r>
              <a:rPr lang="en-US" sz="1400" dirty="0" smtClean="0">
                <a:latin typeface="Arial" panose="020B0604020202020204" pitchFamily="34" charset="0"/>
                <a:cs typeface="Arial" panose="020B0604020202020204" pitchFamily="34" charset="0"/>
              </a:rPr>
              <a:t>	#4 aspiration</a:t>
            </a:r>
          </a:p>
          <a:p>
            <a:pPr eaLnBrk="1" hangingPunct="1"/>
            <a:r>
              <a:rPr lang="en-US" sz="1400" dirty="0" smtClean="0">
                <a:latin typeface="Arial" panose="020B0604020202020204" pitchFamily="34" charset="0"/>
                <a:cs typeface="Arial" panose="020B0604020202020204" pitchFamily="34" charset="0"/>
              </a:rPr>
              <a:t>	#8 personal wishes</a:t>
            </a:r>
          </a:p>
          <a:p>
            <a:pPr eaLnBrk="1" hangingPunct="1"/>
            <a:r>
              <a:rPr lang="en-US" sz="1400" dirty="0" smtClean="0">
                <a:latin typeface="Arial" panose="020B0604020202020204" pitchFamily="34" charset="0"/>
                <a:cs typeface="Arial" panose="020B0604020202020204" pitchFamily="34" charset="0"/>
              </a:rPr>
              <a:t>	</a:t>
            </a:r>
          </a:p>
          <a:p>
            <a:pPr eaLnBrk="1" hangingPunct="1"/>
            <a:r>
              <a:rPr lang="en-US" sz="1400" dirty="0" smtClean="0">
                <a:latin typeface="Arial" panose="020B0604020202020204" pitchFamily="34" charset="0"/>
                <a:cs typeface="Arial" panose="020B0604020202020204" pitchFamily="34" charset="0"/>
              </a:rPr>
              <a:t>New England Journal of Medicine, Oct. 15, 2009, “the Clinical Course of Advanced Dementia”</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Patients w/ healthcare proxies who had an understanding of the prognosis &amp; clinical course are likely to receive less aggressive care (including TF) near the end of life.</a:t>
            </a:r>
          </a:p>
        </p:txBody>
      </p:sp>
      <p:sp>
        <p:nvSpPr>
          <p:cNvPr id="58372"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CE976761-023B-4F82-831D-568CC4E501BC}" type="slidenum">
              <a:rPr lang="en-US" sz="1200" smtClean="0"/>
              <a:pPr eaLnBrk="1" hangingPunct="1"/>
              <a:t>43</a:t>
            </a:fld>
            <a:endParaRPr lang="en-US" sz="120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154113" y="706438"/>
            <a:ext cx="4573587" cy="3429000"/>
          </a:xfrm>
          <a:ln/>
        </p:spPr>
      </p:sp>
      <p:sp>
        <p:nvSpPr>
          <p:cNvPr id="60419" name="Rectangle 3"/>
          <p:cNvSpPr>
            <a:spLocks noGrp="1" noChangeArrowheads="1"/>
          </p:cNvSpPr>
          <p:nvPr>
            <p:ph type="body" idx="1"/>
          </p:nvPr>
        </p:nvSpPr>
        <p:spPr>
          <a:noFill/>
        </p:spPr>
        <p:txBody>
          <a:bodyPr/>
          <a:lstStyle/>
          <a:p>
            <a:pPr eaLnBrk="1" hangingPunct="1"/>
            <a:r>
              <a:rPr lang="en-US" sz="1400" dirty="0" smtClean="0">
                <a:latin typeface="Arial" panose="020B0604020202020204" pitchFamily="34" charset="0"/>
                <a:cs typeface="Arial" panose="020B0604020202020204" pitchFamily="34" charset="0"/>
              </a:rPr>
              <a:t>We often see the phrase “provide Comfort Care” in care plans for people at the end of life: spell it out!</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DOES NOT MEAN YOU STOP FEEDING THE PERSON!</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	INTERVENTIONS: SLIDE</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Imminent death: DHN minimizes secretions, decreases incontinence, n/v/d, edema, ascites. </a:t>
            </a:r>
          </a:p>
          <a:p>
            <a:pPr eaLnBrk="1" hangingPunct="1"/>
            <a:r>
              <a:rPr lang="en-US" sz="1400" dirty="0" smtClean="0">
                <a:latin typeface="Arial" panose="020B0604020202020204" pitchFamily="34" charset="0"/>
                <a:cs typeface="Arial" panose="020B0604020202020204" pitchFamily="34" charset="0"/>
              </a:rPr>
              <a:t>Lack of food triggers a biochemical process called ketosis, which actually blunts hunger and eases discomfort due to the release of natural morphine-like agents.</a:t>
            </a:r>
          </a:p>
          <a:p>
            <a:pPr eaLnBrk="1" hangingPunct="1"/>
            <a:endParaRPr lang="en-US" sz="1400" dirty="0" smtClean="0">
              <a:latin typeface="Arial" panose="020B0604020202020204" pitchFamily="34" charset="0"/>
              <a:cs typeface="Arial" panose="020B0604020202020204" pitchFamily="34" charset="0"/>
            </a:endParaRPr>
          </a:p>
          <a:p>
            <a:pPr eaLnBrk="1" hangingPunct="1"/>
            <a:r>
              <a:rPr lang="en-US" sz="1400" dirty="0" smtClean="0">
                <a:latin typeface="Arial" panose="020B0604020202020204" pitchFamily="34" charset="0"/>
                <a:cs typeface="Arial" panose="020B0604020202020204" pitchFamily="34" charset="0"/>
              </a:rPr>
              <a:t>The individual truly will be comfortable.</a:t>
            </a:r>
          </a:p>
          <a:p>
            <a:pPr eaLnBrk="1" hangingPunct="1"/>
            <a:endParaRPr lang="en-US" dirty="0" smtClean="0">
              <a:latin typeface="Arial" charset="0"/>
            </a:endParaRPr>
          </a:p>
          <a:p>
            <a:pPr eaLnBrk="1" hangingPunct="1"/>
            <a:endParaRPr lang="en-US" dirty="0" smtClean="0"/>
          </a:p>
        </p:txBody>
      </p:sp>
      <p:sp>
        <p:nvSpPr>
          <p:cNvPr id="60420" name="Slide Number Placeholder 1"/>
          <p:cNvSpPr>
            <a:spLocks noGrp="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DA0931D1-1FCE-41EF-9D49-EFAF6AB55996}" type="slidenum">
              <a:rPr lang="en-US" sz="1200" smtClean="0"/>
              <a:pPr eaLnBrk="1" hangingPunct="1"/>
              <a:t>44</a:t>
            </a:fld>
            <a:endParaRPr lang="en-US" sz="120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This is an excellent book which provides</a:t>
            </a:r>
            <a:r>
              <a:rPr lang="en-US" sz="1400" baseline="0" dirty="0" smtClean="0">
                <a:latin typeface="Arial" panose="020B0604020202020204" pitchFamily="34" charset="0"/>
                <a:cs typeface="Arial" panose="020B0604020202020204" pitchFamily="34" charset="0"/>
              </a:rPr>
              <a:t> easy to understand information. </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It was written as “a family guide to caring for people with Alzheimer Disease, other dementias, and memory loss in later life.”</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It is available in most book stores or online.</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45</a:t>
            </a:fld>
            <a:endParaRPr lang="en-US"/>
          </a:p>
        </p:txBody>
      </p:sp>
    </p:spTree>
    <p:extLst>
      <p:ext uri="{BB962C8B-B14F-4D97-AF65-F5344CB8AC3E}">
        <p14:creationId xmlns:p14="http://schemas.microsoft.com/office/powerpoint/2010/main" val="30935111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(Read slide as printed.)</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Thank you for your interest in this important topic!</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46</a:t>
            </a:fld>
            <a:endParaRPr lang="en-US"/>
          </a:p>
        </p:txBody>
      </p:sp>
    </p:spTree>
    <p:extLst>
      <p:ext uri="{BB962C8B-B14F-4D97-AF65-F5344CB8AC3E}">
        <p14:creationId xmlns:p14="http://schemas.microsoft.com/office/powerpoint/2010/main" val="3294912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u="sng" dirty="0" smtClean="0">
                <a:latin typeface="Arial" panose="020B0604020202020204" pitchFamily="34" charset="0"/>
                <a:cs typeface="Arial" panose="020B0604020202020204" pitchFamily="34" charset="0"/>
              </a:rPr>
              <a:t>Cognitive Impairments:</a:t>
            </a:r>
          </a:p>
          <a:p>
            <a:endParaRPr lang="en-US" sz="1400" u="sng" dirty="0" smtClean="0">
              <a:latin typeface="Arial" panose="020B0604020202020204" pitchFamily="34" charset="0"/>
              <a:cs typeface="Arial" panose="020B0604020202020204" pitchFamily="34" charset="0"/>
            </a:endParaRPr>
          </a:p>
          <a:p>
            <a:r>
              <a:rPr lang="en-US" sz="1400" u="none" dirty="0" smtClean="0">
                <a:latin typeface="Arial" panose="020B0604020202020204" pitchFamily="34" charset="0"/>
                <a:cs typeface="Arial" panose="020B0604020202020204" pitchFamily="34" charset="0"/>
              </a:rPr>
              <a:t>Are often the most frustrating for family and caregivers</a:t>
            </a:r>
            <a:r>
              <a:rPr lang="en-US" sz="1400" u="none" baseline="0" dirty="0" smtClean="0">
                <a:latin typeface="Arial" panose="020B0604020202020204" pitchFamily="34" charset="0"/>
                <a:cs typeface="Arial" panose="020B0604020202020204" pitchFamily="34" charset="0"/>
              </a:rPr>
              <a:t> to understand and provide successful interventions.</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The symptoms will often be inconsistent from day to day or even from morning to evening.</a:t>
            </a:r>
          </a:p>
          <a:p>
            <a:endParaRPr lang="en-US" sz="1400" u="none" baseline="0" dirty="0" smtClean="0">
              <a:latin typeface="Arial" panose="020B0604020202020204" pitchFamily="34" charset="0"/>
              <a:cs typeface="Arial" panose="020B0604020202020204" pitchFamily="34" charset="0"/>
            </a:endParaRPr>
          </a:p>
          <a:p>
            <a:r>
              <a:rPr lang="en-US" sz="1400" u="none" baseline="0" dirty="0" smtClean="0">
                <a:latin typeface="Arial" panose="020B0604020202020204" pitchFamily="34" charset="0"/>
                <a:cs typeface="Arial" panose="020B0604020202020204" pitchFamily="34" charset="0"/>
              </a:rPr>
              <a:t>Although medications can be helpful, </a:t>
            </a:r>
            <a:r>
              <a:rPr lang="en-US" sz="1400" b="1" u="none" baseline="0" dirty="0" smtClean="0">
                <a:latin typeface="Arial" panose="020B0604020202020204" pitchFamily="34" charset="0"/>
                <a:cs typeface="Arial" panose="020B0604020202020204" pitchFamily="34" charset="0"/>
              </a:rPr>
              <a:t>all</a:t>
            </a:r>
            <a:r>
              <a:rPr lang="en-US" sz="1400" u="none" baseline="0" dirty="0" smtClean="0">
                <a:latin typeface="Arial" panose="020B0604020202020204" pitchFamily="34" charset="0"/>
                <a:cs typeface="Arial" panose="020B0604020202020204" pitchFamily="34" charset="0"/>
              </a:rPr>
              <a:t> medications have side-effects – many of which have a negative impact on nutrition status.</a:t>
            </a:r>
            <a:endParaRPr lang="en-US" sz="1400" u="non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5</a:t>
            </a:fld>
            <a:endParaRPr lang="en-US"/>
          </a:p>
        </p:txBody>
      </p:sp>
    </p:spTree>
    <p:extLst>
      <p:ext uri="{BB962C8B-B14F-4D97-AF65-F5344CB8AC3E}">
        <p14:creationId xmlns:p14="http://schemas.microsoft.com/office/powerpoint/2010/main" val="1965234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This slide itemizes</a:t>
            </a:r>
            <a:r>
              <a:rPr lang="en-US" sz="1400" baseline="0" dirty="0" smtClean="0">
                <a:latin typeface="Arial" panose="020B0604020202020204" pitchFamily="34" charset="0"/>
                <a:cs typeface="Arial" panose="020B0604020202020204" pitchFamily="34" charset="0"/>
              </a:rPr>
              <a:t> some of the side effects that impact nutrition status that are caused by medications used in the treatment of dementia to address unwanted behaviors (antipsychotics) and to address memory loss in Alzheimer’s disease.</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(Read list of side effects.)</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6</a:t>
            </a:fld>
            <a:endParaRPr lang="en-US"/>
          </a:p>
        </p:txBody>
      </p:sp>
    </p:spTree>
    <p:extLst>
      <p:ext uri="{BB962C8B-B14F-4D97-AF65-F5344CB8AC3E}">
        <p14:creationId xmlns:p14="http://schemas.microsoft.com/office/powerpoint/2010/main" val="143132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57200" y="4343400"/>
            <a:ext cx="6019800" cy="4572000"/>
          </a:xfrm>
        </p:spPr>
        <p:txBody>
          <a:bodyPr/>
          <a:lstStyle/>
          <a:p>
            <a:r>
              <a:rPr lang="en-US" sz="1400" dirty="0" smtClean="0">
                <a:latin typeface="Arial" panose="020B0604020202020204" pitchFamily="34" charset="0"/>
                <a:cs typeface="Arial" panose="020B0604020202020204" pitchFamily="34" charset="0"/>
              </a:rPr>
              <a:t>The next</a:t>
            </a:r>
            <a:r>
              <a:rPr lang="en-US" sz="1400" baseline="0" dirty="0" smtClean="0">
                <a:latin typeface="Arial" panose="020B0604020202020204" pitchFamily="34" charset="0"/>
                <a:cs typeface="Arial" panose="020B0604020202020204" pitchFamily="34" charset="0"/>
              </a:rPr>
              <a:t> step in the assessment process is to correlate any general problems identified as either physical limitations or cognitive impairments and identify the impact they have on nutrition status.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The first focus area is: Weight Loss</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If weight loss is not addressed, it can lead to a rapid decline in the individual’s overall well-being.</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Weight loss can be a contributing factor to development of pressure ulcers of the skin and a compromised immune system – which can decrease the body’s ability to fight infection.</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It is important to try to figure out what risk factors are directly contributing to the weight loss to be most effective in the care provided.</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Unfortunately, weight loss can just be part of the disease process and at the end-of-life, it is unavoidable at which time comfort care can be provided.</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7</a:t>
            </a:fld>
            <a:endParaRPr lang="en-US"/>
          </a:p>
        </p:txBody>
      </p:sp>
    </p:spTree>
    <p:extLst>
      <p:ext uri="{BB962C8B-B14F-4D97-AF65-F5344CB8AC3E}">
        <p14:creationId xmlns:p14="http://schemas.microsoft.com/office/powerpoint/2010/main" val="392886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defTabSz="893763" eaLnBrk="0" hangingPunct="0">
              <a:defRPr sz="1100">
                <a:solidFill>
                  <a:schemeClr val="accent2"/>
                </a:solidFill>
                <a:latin typeface="Calibri" pitchFamily="34" charset="0"/>
              </a:defRPr>
            </a:lvl1pPr>
            <a:lvl2pPr marL="742950" indent="-285750" defTabSz="893763" eaLnBrk="0" hangingPunct="0">
              <a:defRPr sz="1100">
                <a:solidFill>
                  <a:schemeClr val="accent2"/>
                </a:solidFill>
                <a:latin typeface="Calibri" pitchFamily="34" charset="0"/>
              </a:defRPr>
            </a:lvl2pPr>
            <a:lvl3pPr marL="1143000" indent="-228600" defTabSz="893763" eaLnBrk="0" hangingPunct="0">
              <a:defRPr sz="1100">
                <a:solidFill>
                  <a:schemeClr val="accent2"/>
                </a:solidFill>
                <a:latin typeface="Calibri" pitchFamily="34" charset="0"/>
              </a:defRPr>
            </a:lvl3pPr>
            <a:lvl4pPr marL="1600200" indent="-228600" defTabSz="893763" eaLnBrk="0" hangingPunct="0">
              <a:defRPr sz="1100">
                <a:solidFill>
                  <a:schemeClr val="accent2"/>
                </a:solidFill>
                <a:latin typeface="Calibri" pitchFamily="34" charset="0"/>
              </a:defRPr>
            </a:lvl4pPr>
            <a:lvl5pPr marL="2057400" indent="-228600" defTabSz="893763" eaLnBrk="0" hangingPunct="0">
              <a:defRPr sz="1100">
                <a:solidFill>
                  <a:schemeClr val="accent2"/>
                </a:solidFill>
                <a:latin typeface="Calibri" pitchFamily="34" charset="0"/>
              </a:defRPr>
            </a:lvl5pPr>
            <a:lvl6pPr marL="2514600" indent="-228600" defTabSz="893763" eaLnBrk="0" fontAlgn="base" hangingPunct="0">
              <a:spcBef>
                <a:spcPct val="0"/>
              </a:spcBef>
              <a:spcAft>
                <a:spcPct val="0"/>
              </a:spcAft>
              <a:defRPr sz="1100">
                <a:solidFill>
                  <a:schemeClr val="accent2"/>
                </a:solidFill>
                <a:latin typeface="Calibri" pitchFamily="34" charset="0"/>
              </a:defRPr>
            </a:lvl6pPr>
            <a:lvl7pPr marL="2971800" indent="-228600" defTabSz="893763" eaLnBrk="0" fontAlgn="base" hangingPunct="0">
              <a:spcBef>
                <a:spcPct val="0"/>
              </a:spcBef>
              <a:spcAft>
                <a:spcPct val="0"/>
              </a:spcAft>
              <a:defRPr sz="1100">
                <a:solidFill>
                  <a:schemeClr val="accent2"/>
                </a:solidFill>
                <a:latin typeface="Calibri" pitchFamily="34" charset="0"/>
              </a:defRPr>
            </a:lvl7pPr>
            <a:lvl8pPr marL="3429000" indent="-228600" defTabSz="893763" eaLnBrk="0" fontAlgn="base" hangingPunct="0">
              <a:spcBef>
                <a:spcPct val="0"/>
              </a:spcBef>
              <a:spcAft>
                <a:spcPct val="0"/>
              </a:spcAft>
              <a:defRPr sz="1100">
                <a:solidFill>
                  <a:schemeClr val="accent2"/>
                </a:solidFill>
                <a:latin typeface="Calibri" pitchFamily="34" charset="0"/>
              </a:defRPr>
            </a:lvl8pPr>
            <a:lvl9pPr marL="3886200" indent="-228600" defTabSz="893763" eaLnBrk="0" fontAlgn="base" hangingPunct="0">
              <a:spcBef>
                <a:spcPct val="0"/>
              </a:spcBef>
              <a:spcAft>
                <a:spcPct val="0"/>
              </a:spcAft>
              <a:defRPr sz="1100">
                <a:solidFill>
                  <a:schemeClr val="accent2"/>
                </a:solidFill>
                <a:latin typeface="Calibri" pitchFamily="34" charset="0"/>
              </a:defRPr>
            </a:lvl9pPr>
          </a:lstStyle>
          <a:p>
            <a:pPr eaLnBrk="1" hangingPunct="1"/>
            <a:fld id="{58921177-7D42-4BC3-90B8-8BD52D839173}" type="slidenum">
              <a:rPr lang="en-US" sz="1200" smtClean="0">
                <a:solidFill>
                  <a:schemeClr val="tx1"/>
                </a:solidFill>
                <a:latin typeface="Times New Roman" pitchFamily="18" charset="0"/>
              </a:rPr>
              <a:pPr eaLnBrk="1" hangingPunct="1"/>
              <a:t>8</a:t>
            </a:fld>
            <a:endParaRPr lang="en-US" sz="1200" smtClean="0">
              <a:solidFill>
                <a:schemeClr val="tx1"/>
              </a:solidFill>
              <a:latin typeface="Times New Roman" pitchFamily="18" charset="0"/>
            </a:endParaRPr>
          </a:p>
        </p:txBody>
      </p:sp>
      <p:sp>
        <p:nvSpPr>
          <p:cNvPr id="26627" name="Rectangle 2"/>
          <p:cNvSpPr>
            <a:spLocks noGrp="1" noRot="1" noChangeAspect="1" noChangeArrowheads="1" noTextEdit="1"/>
          </p:cNvSpPr>
          <p:nvPr>
            <p:ph type="sldImg"/>
          </p:nvPr>
        </p:nvSpPr>
        <p:spPr>
          <a:xfrm>
            <a:off x="1066800" y="152400"/>
            <a:ext cx="4572000" cy="3429000"/>
          </a:xfrm>
          <a:ln/>
        </p:spPr>
      </p:sp>
      <p:sp>
        <p:nvSpPr>
          <p:cNvPr id="26628" name="Rectangle 3"/>
          <p:cNvSpPr>
            <a:spLocks noGrp="1" noChangeArrowheads="1"/>
          </p:cNvSpPr>
          <p:nvPr>
            <p:ph type="body" idx="1"/>
          </p:nvPr>
        </p:nvSpPr>
        <p:spPr>
          <a:xfrm>
            <a:off x="152400" y="3657600"/>
            <a:ext cx="6553200" cy="4572000"/>
          </a:xfrm>
          <a:noFill/>
        </p:spPr>
        <p:txBody>
          <a:bodyPr/>
          <a:lstStyle/>
          <a:p>
            <a:pPr eaLnBrk="1" hangingPunct="1"/>
            <a:r>
              <a:rPr lang="en-US" sz="1100" smtClean="0">
                <a:latin typeface="Arial" charset="0"/>
              </a:rPr>
              <a:t>Now let’s identify some very significant risk factors for weight loss.  This SLIDE is an easy way to help remember the risk factors since the first letter of each factor spells meals on wheels.</a:t>
            </a:r>
          </a:p>
          <a:p>
            <a:pPr eaLnBrk="1" hangingPunct="1"/>
            <a:r>
              <a:rPr lang="en-US" sz="1100" b="1" smtClean="0">
                <a:latin typeface="Arial" charset="0"/>
              </a:rPr>
              <a:t>Medications</a:t>
            </a:r>
            <a:r>
              <a:rPr lang="en-US" sz="1100" smtClean="0">
                <a:latin typeface="Arial" charset="0"/>
              </a:rPr>
              <a:t>:</a:t>
            </a:r>
            <a:r>
              <a:rPr lang="en-US" sz="1100" b="1" smtClean="0">
                <a:latin typeface="Arial" charset="0"/>
              </a:rPr>
              <a:t> </a:t>
            </a:r>
            <a:r>
              <a:rPr lang="en-US" sz="1100" smtClean="0">
                <a:latin typeface="Arial" charset="0"/>
              </a:rPr>
              <a:t>Antidepressants &amp; antipsychotics can cause increased confusion or sedation; Antihistamines can cause change in taste; Anti-inflammatory medicines, antibiotics, and chemotherapy can cause nausea/vomiting; Iron and pain medications can cause constipation and stomach upset.</a:t>
            </a:r>
          </a:p>
          <a:p>
            <a:pPr eaLnBrk="1" hangingPunct="1"/>
            <a:r>
              <a:rPr lang="en-US" sz="1100" smtClean="0">
                <a:latin typeface="Arial" charset="0"/>
              </a:rPr>
              <a:t> </a:t>
            </a:r>
            <a:r>
              <a:rPr lang="en-US" sz="1100" b="1" smtClean="0">
                <a:latin typeface="Arial" charset="0"/>
              </a:rPr>
              <a:t>Emotional Problems:</a:t>
            </a:r>
            <a:r>
              <a:rPr lang="en-US" sz="1100" smtClean="0">
                <a:latin typeface="Arial" charset="0"/>
              </a:rPr>
              <a:t> </a:t>
            </a:r>
            <a:r>
              <a:rPr lang="en-US" sz="1100" b="1" smtClean="0">
                <a:latin typeface="Arial" charset="0"/>
              </a:rPr>
              <a:t>Depression</a:t>
            </a:r>
            <a:r>
              <a:rPr lang="en-US" sz="1100" smtClean="0">
                <a:latin typeface="Arial" charset="0"/>
              </a:rPr>
              <a:t> can cause decreased appetite. Depression is the #1 cause of weight loss in people in nursing homes who are elderly.</a:t>
            </a:r>
          </a:p>
          <a:p>
            <a:pPr eaLnBrk="1" hangingPunct="1"/>
            <a:r>
              <a:rPr lang="en-US" sz="1100" b="1" smtClean="0">
                <a:latin typeface="Arial" charset="0"/>
              </a:rPr>
              <a:t>Anorexia:</a:t>
            </a:r>
            <a:r>
              <a:rPr lang="en-US" sz="1100" smtClean="0">
                <a:latin typeface="Arial" charset="0"/>
              </a:rPr>
              <a:t>  is loss of appetite with impaired taste , increased feeling of fullness,  and may describe the person who eats less than 75% of meals. Double portions will not help this condition!</a:t>
            </a:r>
          </a:p>
          <a:p>
            <a:pPr eaLnBrk="1" hangingPunct="1"/>
            <a:r>
              <a:rPr lang="en-US" sz="1100" b="1" smtClean="0">
                <a:latin typeface="Arial" charset="0"/>
              </a:rPr>
              <a:t>Late-life paranoia:</a:t>
            </a:r>
            <a:r>
              <a:rPr lang="en-US" sz="1100" smtClean="0">
                <a:latin typeface="Arial" charset="0"/>
              </a:rPr>
              <a:t> Many elderly people have psychotic disorders such as confusion/dementia.</a:t>
            </a:r>
          </a:p>
          <a:p>
            <a:pPr eaLnBrk="1" hangingPunct="1"/>
            <a:r>
              <a:rPr lang="en-US" sz="1100" b="1" smtClean="0">
                <a:latin typeface="Arial" charset="0"/>
              </a:rPr>
              <a:t>Swallowing Disorders:</a:t>
            </a:r>
            <a:r>
              <a:rPr lang="en-US" sz="1100" smtClean="0">
                <a:latin typeface="Arial" charset="0"/>
              </a:rPr>
              <a:t> Dysphagia- not being able to swallow,  choking, or enlarged tongue--may require food texture changes and/or thickened liquids.</a:t>
            </a:r>
          </a:p>
          <a:p>
            <a:pPr eaLnBrk="1" hangingPunct="1"/>
            <a:r>
              <a:rPr lang="en-US" sz="1100" b="1" smtClean="0">
                <a:latin typeface="Arial" charset="0"/>
              </a:rPr>
              <a:t>Oral Problems: </a:t>
            </a:r>
            <a:r>
              <a:rPr lang="en-US" sz="1100" smtClean="0">
                <a:latin typeface="Arial" charset="0"/>
              </a:rPr>
              <a:t>Dental disease or dental caries, tooth loss, poor fitting dentures/ non use of dentures can decrease food consumption. </a:t>
            </a:r>
            <a:r>
              <a:rPr lang="en-US" sz="1100" b="1" smtClean="0">
                <a:latin typeface="Arial" charset="0"/>
              </a:rPr>
              <a:t>Poor oral hygiene can affect the taste of food.</a:t>
            </a:r>
            <a:endParaRPr lang="en-US" sz="1100" smtClean="0">
              <a:latin typeface="Arial" charset="0"/>
            </a:endParaRPr>
          </a:p>
          <a:p>
            <a:pPr eaLnBrk="1" hangingPunct="1"/>
            <a:r>
              <a:rPr lang="en-US" sz="1100" b="1" smtClean="0">
                <a:latin typeface="Arial" charset="0"/>
              </a:rPr>
              <a:t>Nosocomial Infections: </a:t>
            </a:r>
            <a:r>
              <a:rPr lang="en-US" sz="1100" smtClean="0">
                <a:latin typeface="Arial" charset="0"/>
              </a:rPr>
              <a:t>”hospital borne” infections like TB, MRSA</a:t>
            </a:r>
          </a:p>
          <a:p>
            <a:pPr eaLnBrk="1" hangingPunct="1"/>
            <a:r>
              <a:rPr lang="en-US" sz="1100" smtClean="0">
                <a:latin typeface="Arial" charset="0"/>
              </a:rPr>
              <a:t>*These and other infections, fevers, and wounds/pressure ulcers cause increased energy needs in this stressed state and increase nutritional requirements.</a:t>
            </a:r>
          </a:p>
          <a:p>
            <a:pPr eaLnBrk="1" hangingPunct="1"/>
            <a:r>
              <a:rPr lang="en-US" sz="1100" b="1" smtClean="0">
                <a:latin typeface="Arial" charset="0"/>
              </a:rPr>
              <a:t>Wandering: </a:t>
            </a:r>
            <a:r>
              <a:rPr lang="en-US" sz="1100" smtClean="0">
                <a:latin typeface="Arial" charset="0"/>
              </a:rPr>
              <a:t>and other dementia related behaviors. Wandering can increase nutritional requirements &amp; individuals with dementia may not realize they are hungry or when they last ate. </a:t>
            </a:r>
          </a:p>
          <a:p>
            <a:pPr eaLnBrk="1" hangingPunct="1"/>
            <a:r>
              <a:rPr lang="en-US" sz="1100" b="1" smtClean="0">
                <a:latin typeface="Arial" charset="0"/>
              </a:rPr>
              <a:t>Enteric Problems: </a:t>
            </a:r>
            <a:r>
              <a:rPr lang="en-US" sz="1100" smtClean="0">
                <a:latin typeface="Arial" charset="0"/>
              </a:rPr>
              <a:t>Not able to absorb the nutrients from food or food intolerance such as an allergy to milk.</a:t>
            </a:r>
          </a:p>
          <a:p>
            <a:pPr eaLnBrk="1" hangingPunct="1"/>
            <a:r>
              <a:rPr lang="en-US" sz="1100" b="1" smtClean="0">
                <a:latin typeface="Arial" charset="0"/>
              </a:rPr>
              <a:t>Eating Problems: </a:t>
            </a:r>
            <a:r>
              <a:rPr lang="en-US" sz="1100" smtClean="0">
                <a:latin typeface="Arial" charset="0"/>
              </a:rPr>
              <a:t>An</a:t>
            </a:r>
            <a:r>
              <a:rPr lang="en-US" sz="1100" b="1" smtClean="0">
                <a:latin typeface="Arial" charset="0"/>
              </a:rPr>
              <a:t> </a:t>
            </a:r>
            <a:r>
              <a:rPr lang="en-US" sz="1100" smtClean="0">
                <a:latin typeface="Arial" charset="0"/>
              </a:rPr>
              <a:t>inability to feed themselves or not receiving  needed assistance.</a:t>
            </a:r>
          </a:p>
          <a:p>
            <a:pPr eaLnBrk="1" hangingPunct="1"/>
            <a:r>
              <a:rPr lang="en-US" sz="1100" b="1" smtClean="0">
                <a:latin typeface="Arial" charset="0"/>
              </a:rPr>
              <a:t>Low Salt, Low Cholesterol Diets:</a:t>
            </a:r>
            <a:r>
              <a:rPr lang="en-US" sz="1100" smtClean="0">
                <a:latin typeface="Arial" charset="0"/>
              </a:rPr>
              <a:t> therapeutic diets, mechanical/restricted diets the person dislikes/refuses to eat </a:t>
            </a:r>
          </a:p>
          <a:p>
            <a:pPr eaLnBrk="1" hangingPunct="1"/>
            <a:r>
              <a:rPr lang="en-US" sz="1100" b="1" smtClean="0">
                <a:latin typeface="Arial" charset="0"/>
              </a:rPr>
              <a:t>Social Problems: </a:t>
            </a:r>
            <a:r>
              <a:rPr lang="en-US" sz="1100" smtClean="0">
                <a:latin typeface="Arial" charset="0"/>
              </a:rPr>
              <a:t>food preferences, isolation, eating environment, including table-mates.</a:t>
            </a:r>
          </a:p>
          <a:p>
            <a:pPr eaLnBrk="1" hangingPunct="1"/>
            <a:r>
              <a:rPr lang="en-US" sz="1100" b="1" smtClean="0">
                <a:latin typeface="Arial" charset="0"/>
              </a:rPr>
              <a:t>Others: </a:t>
            </a:r>
            <a:r>
              <a:rPr lang="en-US" sz="1100" u="sng" smtClean="0">
                <a:latin typeface="Arial" charset="0"/>
              </a:rPr>
              <a:t>Chronic  pain</a:t>
            </a:r>
            <a:r>
              <a:rPr lang="en-US" sz="1100" smtClean="0">
                <a:latin typeface="Arial" charset="0"/>
              </a:rPr>
              <a:t>,</a:t>
            </a:r>
            <a:r>
              <a:rPr lang="en-US" sz="1100" b="1" smtClean="0"/>
              <a:t> </a:t>
            </a:r>
            <a:r>
              <a:rPr lang="en-US" sz="1100" smtClean="0">
                <a:latin typeface="Arial" charset="0"/>
              </a:rPr>
              <a:t>History of Weight Loss, Nausea/Vomiting/diarrhea , Urinary Tract Infection, Bedfast/Dependent, Dehydration, Diabetes, Terminal/End Stage Illness </a:t>
            </a:r>
            <a:endParaRPr lang="en-US" sz="1100" smtClean="0"/>
          </a:p>
          <a:p>
            <a:pPr eaLnBrk="1" hangingPunct="1"/>
            <a:endParaRPr lang="en-US" sz="1100" b="1"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latin typeface="Arial" panose="020B0604020202020204" pitchFamily="34" charset="0"/>
                <a:cs typeface="Arial" panose="020B0604020202020204" pitchFamily="34" charset="0"/>
              </a:rPr>
              <a:t>Dehydration can be just as detrimental</a:t>
            </a:r>
            <a:r>
              <a:rPr lang="en-US" sz="1400" baseline="0" dirty="0" smtClean="0">
                <a:latin typeface="Arial" panose="020B0604020202020204" pitchFamily="34" charset="0"/>
                <a:cs typeface="Arial" panose="020B0604020202020204" pitchFamily="34" charset="0"/>
              </a:rPr>
              <a:t> to overall well-being as weight loss.</a:t>
            </a:r>
          </a:p>
          <a:p>
            <a:r>
              <a:rPr lang="en-US" sz="1400" baseline="0" dirty="0" smtClean="0">
                <a:latin typeface="Arial" panose="020B0604020202020204" pitchFamily="34" charset="0"/>
                <a:cs typeface="Arial" panose="020B0604020202020204" pitchFamily="34" charset="0"/>
              </a:rPr>
              <a:t>In fact, only a 1-2% drop in hydration status in the elderly can cause a decline in physical and cognitive functioning.</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Both the elderly and people with dementia, often have altered thirst awareness and simply forget to hydrate.</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76AC8C4-535F-4085-8820-C60E6E69772D}" type="slidenum">
              <a:rPr lang="en-US" smtClean="0"/>
              <a:t>9</a:t>
            </a:fld>
            <a:endParaRPr lang="en-US"/>
          </a:p>
        </p:txBody>
      </p:sp>
    </p:spTree>
    <p:extLst>
      <p:ext uri="{BB962C8B-B14F-4D97-AF65-F5344CB8AC3E}">
        <p14:creationId xmlns:p14="http://schemas.microsoft.com/office/powerpoint/2010/main" val="2149030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1479044-52D5-4A1C-BA81-2B208A10884F}" type="datetime1">
              <a:rPr lang="en-US" smtClean="0"/>
              <a:t>5/20/2014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D870273-3DED-4E55-B5EF-2F0C10FE3531}"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8C39A4-CF84-465B-8F0A-C73158F019CF}" type="datetime1">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870273-3DED-4E55-B5EF-2F0C10FE353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7D870273-3DED-4E55-B5EF-2F0C10FE3531}"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3606162-03A6-4B7D-9138-E4BDC6C06220}" type="datetime1">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C90E18B-454D-4256-9D71-922898BB887E}" type="datetime1">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7D870273-3DED-4E55-B5EF-2F0C10FE3531}"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AD57A488-5B54-4FEC-AC46-3573D59A1421}" type="datetime1">
              <a:rPr lang="en-US" smtClean="0"/>
              <a:t>5/20/2014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D870273-3DED-4E55-B5EF-2F0C10FE3531}"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3F47449D-2941-47DB-8CA4-56EDBE47BE5F}" type="datetime1">
              <a:rPr lang="en-US" smtClean="0"/>
              <a:t>5/20/2014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870273-3DED-4E55-B5EF-2F0C10FE3531}"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B82F32A-2F68-4D95-BE3C-B250F2D13AF0}" type="datetime1">
              <a:rPr lang="en-US" smtClean="0"/>
              <a:t>5/20/2014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7D870273-3DED-4E55-B5EF-2F0C10FE3531}"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98CC235-AA00-49E6-86BD-8C067DDC5051}" type="datetime1">
              <a:rPr lang="en-US" smtClean="0"/>
              <a:t>5/20/2014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7D870273-3DED-4E55-B5EF-2F0C10FE353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49903D3-7716-4322-85A5-990F47A22D33}" type="datetime1">
              <a:rPr lang="en-US" smtClean="0"/>
              <a:t>5/20/2014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D870273-3DED-4E55-B5EF-2F0C10FE353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D870273-3DED-4E55-B5EF-2F0C10FE3531}"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D1658F98-6EB1-4923-9B50-83A1897290DF}" type="datetime1">
              <a:rPr lang="en-US" smtClean="0"/>
              <a:t>5/20/2014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7D870273-3DED-4E55-B5EF-2F0C10FE3531}"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B0979B48-A3D8-471C-9191-F161FEE5D65E}" type="datetime1">
              <a:rPr lang="en-US" smtClean="0"/>
              <a:t>5/20/2014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639460B-7EF7-4534-B25D-869B3FF2542E}" type="datetime1">
              <a:rPr lang="en-US" smtClean="0"/>
              <a:t>5/20/2014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D870273-3DED-4E55-B5EF-2F0C10FE3531}"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http://www.texasqualitymatters.org/"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a:p>
            <a:endParaRPr lang="en-US" dirty="0"/>
          </a:p>
          <a:p>
            <a:endParaRPr lang="en-US" dirty="0"/>
          </a:p>
        </p:txBody>
      </p:sp>
      <p:sp>
        <p:nvSpPr>
          <p:cNvPr id="2" name="Title 1"/>
          <p:cNvSpPr>
            <a:spLocks noGrp="1"/>
          </p:cNvSpPr>
          <p:nvPr>
            <p:ph type="ctrTitle"/>
          </p:nvPr>
        </p:nvSpPr>
        <p:spPr/>
        <p:txBody>
          <a:bodyPr/>
          <a:lstStyle/>
          <a:p>
            <a:r>
              <a:rPr lang="en-US" dirty="0" smtClean="0"/>
              <a:t>Nutrition Best Practices in Dementia Care</a:t>
            </a:r>
            <a:endParaRPr lang="en-US" dirty="0"/>
          </a:p>
        </p:txBody>
      </p:sp>
      <p:pic>
        <p:nvPicPr>
          <p:cNvPr id="4" name="Picture 3" descr="culture change green house tabl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971800"/>
            <a:ext cx="4876800" cy="2895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9522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457200" y="533400"/>
            <a:ext cx="8001000" cy="523875"/>
          </a:xfrm>
        </p:spPr>
        <p:txBody>
          <a:bodyPr>
            <a:noAutofit/>
          </a:bodyPr>
          <a:lstStyle/>
          <a:p>
            <a:pPr eaLnBrk="1" hangingPunct="1"/>
            <a:r>
              <a:rPr lang="en-US" sz="4200" dirty="0" smtClean="0">
                <a:solidFill>
                  <a:schemeClr val="accent1"/>
                </a:solidFill>
              </a:rPr>
              <a:t>Risk Factors for Dehydration</a:t>
            </a:r>
          </a:p>
        </p:txBody>
      </p:sp>
      <p:sp>
        <p:nvSpPr>
          <p:cNvPr id="7172" name="Rectangle 3"/>
          <p:cNvSpPr>
            <a:spLocks noGrp="1" noChangeArrowheads="1"/>
          </p:cNvSpPr>
          <p:nvPr>
            <p:ph type="body" sz="half" idx="1"/>
          </p:nvPr>
        </p:nvSpPr>
        <p:spPr>
          <a:xfrm>
            <a:off x="381000" y="1524000"/>
            <a:ext cx="4033838" cy="4876800"/>
          </a:xfrm>
        </p:spPr>
        <p:txBody>
          <a:bodyPr/>
          <a:lstStyle/>
          <a:p>
            <a:pPr eaLnBrk="1" hangingPunct="1">
              <a:spcBef>
                <a:spcPct val="50000"/>
              </a:spcBef>
            </a:pPr>
            <a:r>
              <a:rPr lang="en-US" sz="3200" dirty="0" smtClean="0"/>
              <a:t>Dementia</a:t>
            </a:r>
          </a:p>
          <a:p>
            <a:pPr eaLnBrk="1" hangingPunct="1">
              <a:spcBef>
                <a:spcPct val="50000"/>
              </a:spcBef>
            </a:pPr>
            <a:r>
              <a:rPr lang="en-US" sz="3200" dirty="0" smtClean="0"/>
              <a:t>Depression</a:t>
            </a:r>
          </a:p>
          <a:p>
            <a:pPr eaLnBrk="1" hangingPunct="1">
              <a:spcBef>
                <a:spcPct val="50000"/>
              </a:spcBef>
            </a:pPr>
            <a:r>
              <a:rPr lang="en-US" sz="3200" dirty="0" smtClean="0"/>
              <a:t>Fever/Infection</a:t>
            </a:r>
          </a:p>
          <a:p>
            <a:pPr eaLnBrk="1" hangingPunct="1">
              <a:spcBef>
                <a:spcPct val="50000"/>
              </a:spcBef>
            </a:pPr>
            <a:r>
              <a:rPr lang="en-US" sz="3200" dirty="0" smtClean="0"/>
              <a:t>Vomiting/Diarrhea</a:t>
            </a:r>
          </a:p>
          <a:p>
            <a:pPr eaLnBrk="1" hangingPunct="1"/>
            <a:endParaRPr lang="en-US" sz="2000" dirty="0" smtClean="0"/>
          </a:p>
        </p:txBody>
      </p:sp>
      <p:sp>
        <p:nvSpPr>
          <p:cNvPr id="7173" name="Rectangle 4"/>
          <p:cNvSpPr>
            <a:spLocks noGrp="1" noChangeArrowheads="1"/>
          </p:cNvSpPr>
          <p:nvPr>
            <p:ph type="body" sz="half" idx="2"/>
          </p:nvPr>
        </p:nvSpPr>
        <p:spPr>
          <a:xfrm>
            <a:off x="4576763" y="1524000"/>
            <a:ext cx="4033837" cy="4876800"/>
          </a:xfrm>
        </p:spPr>
        <p:txBody>
          <a:bodyPr/>
          <a:lstStyle/>
          <a:p>
            <a:pPr eaLnBrk="1" hangingPunct="1">
              <a:spcBef>
                <a:spcPct val="50000"/>
              </a:spcBef>
            </a:pPr>
            <a:r>
              <a:rPr lang="en-US" sz="3200" smtClean="0"/>
              <a:t>Medications</a:t>
            </a:r>
          </a:p>
          <a:p>
            <a:pPr eaLnBrk="1" hangingPunct="1">
              <a:spcBef>
                <a:spcPct val="50000"/>
              </a:spcBef>
            </a:pPr>
            <a:r>
              <a:rPr lang="en-US" sz="3200" smtClean="0"/>
              <a:t>Dysphagia</a:t>
            </a:r>
          </a:p>
          <a:p>
            <a:pPr eaLnBrk="1" hangingPunct="1">
              <a:spcBef>
                <a:spcPct val="50000"/>
              </a:spcBef>
            </a:pPr>
            <a:r>
              <a:rPr lang="en-US" sz="3200" smtClean="0"/>
              <a:t>Fluid Restriction</a:t>
            </a:r>
          </a:p>
          <a:p>
            <a:pPr eaLnBrk="1" hangingPunct="1">
              <a:spcBef>
                <a:spcPct val="50000"/>
              </a:spcBef>
            </a:pPr>
            <a:r>
              <a:rPr lang="en-US" sz="3200" smtClean="0"/>
              <a:t>Multiple Chronic Diseases</a:t>
            </a:r>
          </a:p>
          <a:p>
            <a:pPr eaLnBrk="1" hangingPunct="1">
              <a:spcBef>
                <a:spcPct val="50000"/>
              </a:spcBef>
              <a:buFont typeface="Wingdings" pitchFamily="2" charset="2"/>
              <a:buNone/>
            </a:pPr>
            <a:endParaRPr lang="en-US" sz="3200" smtClean="0"/>
          </a:p>
          <a:p>
            <a:pPr eaLnBrk="1" hangingPunct="1">
              <a:spcBef>
                <a:spcPct val="50000"/>
              </a:spcBef>
              <a:buFont typeface="Wingdings" pitchFamily="2" charset="2"/>
              <a:buNone/>
            </a:pPr>
            <a:endParaRPr lang="en-US" sz="2000" smtClean="0"/>
          </a:p>
        </p:txBody>
      </p:sp>
    </p:spTree>
    <p:extLst>
      <p:ext uri="{BB962C8B-B14F-4D97-AF65-F5344CB8AC3E}">
        <p14:creationId xmlns:p14="http://schemas.microsoft.com/office/powerpoint/2010/main" val="2675531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457200" y="533401"/>
            <a:ext cx="8001000" cy="533400"/>
          </a:xfrm>
        </p:spPr>
        <p:txBody>
          <a:bodyPr>
            <a:normAutofit fontScale="90000"/>
          </a:bodyPr>
          <a:lstStyle/>
          <a:p>
            <a:pPr eaLnBrk="1" hangingPunct="1"/>
            <a:r>
              <a:rPr lang="en-US" sz="4400" dirty="0" smtClean="0">
                <a:solidFill>
                  <a:schemeClr val="accent1"/>
                </a:solidFill>
              </a:rPr>
              <a:t>Associated With Many Conditions</a:t>
            </a:r>
          </a:p>
        </p:txBody>
      </p:sp>
      <p:sp>
        <p:nvSpPr>
          <p:cNvPr id="6148" name="Rectangle 3"/>
          <p:cNvSpPr>
            <a:spLocks noGrp="1" noChangeArrowheads="1"/>
          </p:cNvSpPr>
          <p:nvPr>
            <p:ph type="body" sz="half" idx="1"/>
          </p:nvPr>
        </p:nvSpPr>
        <p:spPr>
          <a:xfrm>
            <a:off x="457200" y="1828800"/>
            <a:ext cx="4038600" cy="4525963"/>
          </a:xfrm>
        </p:spPr>
        <p:txBody>
          <a:bodyPr>
            <a:normAutofit/>
          </a:bodyPr>
          <a:lstStyle/>
          <a:p>
            <a:pPr eaLnBrk="1" hangingPunct="1">
              <a:spcBef>
                <a:spcPct val="50000"/>
              </a:spcBef>
            </a:pPr>
            <a:r>
              <a:rPr lang="en-US" sz="2800" dirty="0" smtClean="0"/>
              <a:t>Urinary tract infections (UTI)</a:t>
            </a:r>
          </a:p>
          <a:p>
            <a:pPr eaLnBrk="1" hangingPunct="1">
              <a:spcBef>
                <a:spcPct val="50000"/>
              </a:spcBef>
            </a:pPr>
            <a:r>
              <a:rPr lang="en-US" sz="2800" dirty="0" smtClean="0"/>
              <a:t>Pneumonia</a:t>
            </a:r>
          </a:p>
          <a:p>
            <a:pPr eaLnBrk="1" hangingPunct="1">
              <a:spcBef>
                <a:spcPct val="50000"/>
              </a:spcBef>
            </a:pPr>
            <a:r>
              <a:rPr lang="en-US" sz="2800" dirty="0" smtClean="0"/>
              <a:t>Pressure ulcers</a:t>
            </a:r>
          </a:p>
          <a:p>
            <a:pPr eaLnBrk="1" hangingPunct="1">
              <a:spcBef>
                <a:spcPct val="50000"/>
              </a:spcBef>
            </a:pPr>
            <a:r>
              <a:rPr lang="en-US" sz="2800" dirty="0" smtClean="0"/>
              <a:t>Hypotension</a:t>
            </a:r>
          </a:p>
          <a:p>
            <a:pPr eaLnBrk="1" hangingPunct="1">
              <a:spcBef>
                <a:spcPct val="50000"/>
              </a:spcBef>
            </a:pPr>
            <a:r>
              <a:rPr lang="en-US" sz="2800" dirty="0" smtClean="0"/>
              <a:t>Constipation</a:t>
            </a:r>
          </a:p>
          <a:p>
            <a:pPr eaLnBrk="1" hangingPunct="1">
              <a:spcBef>
                <a:spcPct val="50000"/>
              </a:spcBef>
            </a:pPr>
            <a:r>
              <a:rPr lang="en-US" sz="2800" dirty="0" smtClean="0"/>
              <a:t>Depression</a:t>
            </a:r>
          </a:p>
        </p:txBody>
      </p:sp>
      <p:sp>
        <p:nvSpPr>
          <p:cNvPr id="6149" name="Rectangle 4"/>
          <p:cNvSpPr>
            <a:spLocks noGrp="1" noChangeArrowheads="1"/>
          </p:cNvSpPr>
          <p:nvPr>
            <p:ph type="body" sz="half" idx="2"/>
          </p:nvPr>
        </p:nvSpPr>
        <p:spPr>
          <a:xfrm>
            <a:off x="4419600" y="1752600"/>
            <a:ext cx="4648200" cy="4602163"/>
          </a:xfrm>
        </p:spPr>
        <p:txBody>
          <a:bodyPr>
            <a:noAutofit/>
          </a:bodyPr>
          <a:lstStyle/>
          <a:p>
            <a:pPr eaLnBrk="1" hangingPunct="1">
              <a:spcBef>
                <a:spcPct val="50000"/>
              </a:spcBef>
            </a:pPr>
            <a:r>
              <a:rPr lang="en-US" sz="2800" dirty="0" smtClean="0"/>
              <a:t>Confusion/Disorientation</a:t>
            </a:r>
          </a:p>
          <a:p>
            <a:pPr eaLnBrk="1" hangingPunct="1">
              <a:spcBef>
                <a:spcPct val="50000"/>
              </a:spcBef>
            </a:pPr>
            <a:r>
              <a:rPr lang="en-US" sz="2800" dirty="0" smtClean="0"/>
              <a:t>Functional Decline</a:t>
            </a:r>
          </a:p>
          <a:p>
            <a:pPr eaLnBrk="1" hangingPunct="1">
              <a:spcBef>
                <a:spcPct val="50000"/>
              </a:spcBef>
            </a:pPr>
            <a:r>
              <a:rPr lang="en-US" sz="2800" dirty="0" smtClean="0"/>
              <a:t>Falls</a:t>
            </a:r>
          </a:p>
          <a:p>
            <a:pPr eaLnBrk="1" hangingPunct="1">
              <a:spcBef>
                <a:spcPct val="50000"/>
              </a:spcBef>
            </a:pPr>
            <a:r>
              <a:rPr lang="en-US" sz="2800" dirty="0" smtClean="0"/>
              <a:t>Gastroenteritis</a:t>
            </a:r>
          </a:p>
          <a:p>
            <a:pPr eaLnBrk="1" hangingPunct="1">
              <a:spcBef>
                <a:spcPct val="50000"/>
              </a:spcBef>
            </a:pPr>
            <a:r>
              <a:rPr lang="en-US" sz="2800" dirty="0" smtClean="0"/>
              <a:t>End-stage diseases</a:t>
            </a:r>
          </a:p>
          <a:p>
            <a:pPr eaLnBrk="1" hangingPunct="1">
              <a:spcBef>
                <a:spcPct val="50000"/>
              </a:spcBef>
            </a:pPr>
            <a:r>
              <a:rPr lang="en-US" sz="2800" dirty="0" smtClean="0"/>
              <a:t>Medications</a:t>
            </a:r>
          </a:p>
          <a:p>
            <a:pPr eaLnBrk="1" hangingPunct="1">
              <a:spcBef>
                <a:spcPct val="50000"/>
              </a:spcBef>
            </a:pPr>
            <a:r>
              <a:rPr lang="en-US" sz="2800" dirty="0" smtClean="0"/>
              <a:t>Dysphagia</a:t>
            </a:r>
          </a:p>
        </p:txBody>
      </p:sp>
    </p:spTree>
    <p:extLst>
      <p:ext uri="{BB962C8B-B14F-4D97-AF65-F5344CB8AC3E}">
        <p14:creationId xmlns:p14="http://schemas.microsoft.com/office/powerpoint/2010/main" val="37900370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590800"/>
            <a:ext cx="8610600" cy="3733800"/>
          </a:xfrm>
        </p:spPr>
        <p:txBody>
          <a:bodyPr>
            <a:noAutofit/>
          </a:bodyPr>
          <a:lstStyle/>
          <a:p>
            <a:pPr algn="l"/>
            <a:r>
              <a:rPr lang="en-US" sz="2400" b="0" cap="none" dirty="0" smtClean="0"/>
              <a:t>Correlation of risk factors to nutrition focus areas</a:t>
            </a:r>
          </a:p>
          <a:p>
            <a:pPr algn="l"/>
            <a:endParaRPr lang="en-US" sz="2400" b="0" cap="none" dirty="0"/>
          </a:p>
          <a:p>
            <a:pPr algn="l"/>
            <a:r>
              <a:rPr lang="en-US" sz="2400" b="0" u="sng" cap="none" dirty="0" smtClean="0"/>
              <a:t>Dental Hygiene</a:t>
            </a:r>
            <a:r>
              <a:rPr lang="en-US" sz="2400" b="0" cap="none" dirty="0" smtClean="0"/>
              <a:t> -</a:t>
            </a:r>
            <a:endParaRPr lang="en-US" sz="2400" b="0" u="sng" cap="none" dirty="0" smtClean="0"/>
          </a:p>
          <a:p>
            <a:pPr algn="l"/>
            <a:endParaRPr lang="en-US" sz="2400" cap="none" dirty="0"/>
          </a:p>
          <a:p>
            <a:pPr marL="742950" lvl="1" indent="-285750" algn="l">
              <a:buFont typeface="Arial" charset="0"/>
              <a:buChar char="•"/>
            </a:pPr>
            <a:r>
              <a:rPr lang="en-US" sz="2400" b="0" cap="none" dirty="0" smtClean="0"/>
              <a:t>Is daily care occurring?</a:t>
            </a:r>
          </a:p>
          <a:p>
            <a:pPr marL="742950" lvl="1" indent="-285750" algn="l">
              <a:buFont typeface="Arial" charset="0"/>
              <a:buChar char="•"/>
            </a:pPr>
            <a:r>
              <a:rPr lang="en-US" sz="2400" b="0" cap="none" dirty="0" smtClean="0"/>
              <a:t>Are dental/oral problems affecting meal intake?</a:t>
            </a:r>
            <a:endParaRPr lang="en-US" sz="2400" b="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5998300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86800" cy="3733800"/>
          </a:xfrm>
        </p:spPr>
        <p:txBody>
          <a:bodyPr>
            <a:noAutofit/>
          </a:bodyPr>
          <a:lstStyle/>
          <a:p>
            <a:pPr algn="l"/>
            <a:r>
              <a:rPr lang="en-US" sz="2400" b="0" cap="none" dirty="0" smtClean="0"/>
              <a:t>Correlation of risk factors to nutrition focus areas</a:t>
            </a:r>
          </a:p>
          <a:p>
            <a:pPr algn="l"/>
            <a:endParaRPr lang="en-US" sz="2400" b="0" cap="none" dirty="0"/>
          </a:p>
          <a:p>
            <a:pPr algn="l"/>
            <a:r>
              <a:rPr lang="en-US" sz="2400" b="0" u="sng" cap="none" dirty="0" smtClean="0"/>
              <a:t>Dining</a:t>
            </a:r>
            <a:r>
              <a:rPr lang="en-US" sz="2400" b="0" cap="none" dirty="0" smtClean="0"/>
              <a:t> -</a:t>
            </a:r>
            <a:endParaRPr lang="en-US" sz="2400" b="0" u="sng" cap="none" dirty="0" smtClean="0"/>
          </a:p>
          <a:p>
            <a:pPr algn="l"/>
            <a:endParaRPr lang="en-US" sz="2400" b="0" cap="none" dirty="0"/>
          </a:p>
          <a:p>
            <a:pPr marL="742950" lvl="1" indent="-285750" algn="l">
              <a:buFont typeface="Arial" charset="0"/>
              <a:buChar char="•"/>
            </a:pPr>
            <a:r>
              <a:rPr lang="en-US" sz="2400" b="0" cap="none" dirty="0" smtClean="0"/>
              <a:t>Are behaviors interfering with meal intake?</a:t>
            </a:r>
          </a:p>
          <a:p>
            <a:pPr marL="742950" lvl="1" indent="-285750" algn="l">
              <a:buFont typeface="Arial" charset="0"/>
              <a:buChar char="•"/>
            </a:pPr>
            <a:r>
              <a:rPr lang="en-US" sz="2400" b="0" cap="none" dirty="0" smtClean="0"/>
              <a:t>Is feeding assistance needed?</a:t>
            </a:r>
          </a:p>
          <a:p>
            <a:pPr marL="742950" lvl="1" indent="-285750" algn="l">
              <a:buFont typeface="Arial" charset="0"/>
              <a:buChar char="•"/>
            </a:pPr>
            <a:r>
              <a:rPr lang="en-US" sz="2400" b="0" cap="none" dirty="0" smtClean="0"/>
              <a:t>Are food textures appropriate?</a:t>
            </a:r>
          </a:p>
          <a:p>
            <a:pPr marL="742950" lvl="1" indent="-285750" algn="l">
              <a:buFont typeface="Arial" charset="0"/>
              <a:buChar char="•"/>
            </a:pPr>
            <a:r>
              <a:rPr lang="en-US" sz="2400" b="0" cap="none" dirty="0" smtClean="0"/>
              <a:t>Is the environment calm and quiet?</a:t>
            </a:r>
            <a:endParaRPr lang="en-US" sz="2400" b="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18305123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86800" cy="3733800"/>
          </a:xfrm>
        </p:spPr>
        <p:txBody>
          <a:bodyPr>
            <a:noAutofit/>
          </a:bodyPr>
          <a:lstStyle/>
          <a:p>
            <a:pPr algn="l"/>
            <a:r>
              <a:rPr lang="en-US" sz="2400" b="0" cap="none" dirty="0" smtClean="0"/>
              <a:t>Correlation of risk factors to nutrition focus areas</a:t>
            </a:r>
          </a:p>
          <a:p>
            <a:pPr algn="l"/>
            <a:endParaRPr lang="en-US" sz="2400" b="0" cap="none" dirty="0"/>
          </a:p>
          <a:p>
            <a:pPr algn="l"/>
            <a:r>
              <a:rPr lang="en-US" sz="2400" b="0" u="sng" cap="none" dirty="0" smtClean="0"/>
              <a:t>Advance Directives</a:t>
            </a:r>
            <a:r>
              <a:rPr lang="en-US" sz="2400" b="0" cap="none" dirty="0" smtClean="0"/>
              <a:t> -</a:t>
            </a:r>
            <a:endParaRPr lang="en-US" sz="2400" b="0" u="sng" cap="none" dirty="0" smtClean="0"/>
          </a:p>
          <a:p>
            <a:pPr algn="l"/>
            <a:endParaRPr lang="en-US" sz="2400" b="0" cap="none" dirty="0"/>
          </a:p>
          <a:p>
            <a:pPr marL="742950" lvl="1" indent="-285750" algn="l">
              <a:buFont typeface="Arial" charset="0"/>
              <a:buChar char="•"/>
            </a:pPr>
            <a:r>
              <a:rPr lang="en-US" sz="2400" b="0" cap="none" dirty="0" smtClean="0"/>
              <a:t>Is palliative care indicated?</a:t>
            </a:r>
          </a:p>
          <a:p>
            <a:pPr marL="742950" lvl="1" indent="-285750" algn="l">
              <a:buFont typeface="Arial" charset="0"/>
              <a:buChar char="•"/>
            </a:pPr>
            <a:r>
              <a:rPr lang="en-US" sz="2400" b="0" cap="none" dirty="0" smtClean="0"/>
              <a:t>Are enteral nutrition wishes stated?</a:t>
            </a:r>
            <a:endParaRPr lang="en-US" sz="2400" b="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1701962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a:bodyPr>
          <a:lstStyle/>
          <a:p>
            <a:pPr eaLnBrk="1" hangingPunct="1"/>
            <a:r>
              <a:rPr lang="en-US" sz="4200" dirty="0" smtClean="0">
                <a:solidFill>
                  <a:schemeClr val="accent1"/>
                </a:solidFill>
              </a:rPr>
              <a:t>End of Life</a:t>
            </a:r>
          </a:p>
        </p:txBody>
      </p:sp>
      <p:sp>
        <p:nvSpPr>
          <p:cNvPr id="29699" name="Rectangle 3"/>
          <p:cNvSpPr>
            <a:spLocks noGrp="1" noChangeArrowheads="1"/>
          </p:cNvSpPr>
          <p:nvPr>
            <p:ph type="body" idx="1"/>
          </p:nvPr>
        </p:nvSpPr>
        <p:spPr/>
        <p:txBody>
          <a:bodyPr>
            <a:normAutofit/>
          </a:bodyPr>
          <a:lstStyle/>
          <a:p>
            <a:pPr marL="0" indent="0" eaLnBrk="1" hangingPunct="1">
              <a:lnSpc>
                <a:spcPct val="90000"/>
              </a:lnSpc>
              <a:buNone/>
            </a:pPr>
            <a:r>
              <a:rPr lang="en-US" sz="2400" dirty="0" smtClean="0">
                <a:solidFill>
                  <a:schemeClr val="tx2"/>
                </a:solidFill>
              </a:rPr>
              <a:t>Palliative Nutrition Therapy</a:t>
            </a:r>
          </a:p>
          <a:p>
            <a:pPr eaLnBrk="1" hangingPunct="1">
              <a:lnSpc>
                <a:spcPct val="90000"/>
              </a:lnSpc>
              <a:buFont typeface="Wingdings" pitchFamily="2" charset="2"/>
              <a:buNone/>
            </a:pPr>
            <a:endParaRPr lang="en-US" sz="2400" dirty="0" smtClean="0"/>
          </a:p>
          <a:p>
            <a:pPr lvl="1" eaLnBrk="1" hangingPunct="1">
              <a:lnSpc>
                <a:spcPct val="90000"/>
              </a:lnSpc>
              <a:buFontTx/>
              <a:buNone/>
            </a:pPr>
            <a:r>
              <a:rPr lang="en-US" sz="2400" dirty="0" smtClean="0"/>
              <a:t>-Focus on quality of life and relief of symptoms</a:t>
            </a:r>
          </a:p>
          <a:p>
            <a:pPr lvl="1" eaLnBrk="1" hangingPunct="1">
              <a:lnSpc>
                <a:spcPct val="90000"/>
              </a:lnSpc>
              <a:buFontTx/>
              <a:buNone/>
            </a:pPr>
            <a:endParaRPr lang="en-US" sz="2400" dirty="0" smtClean="0"/>
          </a:p>
          <a:p>
            <a:pPr lvl="1" eaLnBrk="1" hangingPunct="1">
              <a:lnSpc>
                <a:spcPct val="90000"/>
              </a:lnSpc>
              <a:buFontTx/>
              <a:buNone/>
            </a:pPr>
            <a:r>
              <a:rPr lang="en-US" sz="2400" dirty="0" smtClean="0"/>
              <a:t>-Goals: WL &amp; DHN are expected outcomes at the end of life</a:t>
            </a:r>
          </a:p>
          <a:p>
            <a:pPr lvl="1" eaLnBrk="1" hangingPunct="1">
              <a:lnSpc>
                <a:spcPct val="90000"/>
              </a:lnSpc>
              <a:buFontTx/>
              <a:buNone/>
            </a:pPr>
            <a:endParaRPr lang="en-US" sz="2400" dirty="0" smtClean="0"/>
          </a:p>
          <a:p>
            <a:pPr lvl="1" eaLnBrk="1" hangingPunct="1">
              <a:lnSpc>
                <a:spcPct val="90000"/>
              </a:lnSpc>
              <a:buFontTx/>
              <a:buNone/>
            </a:pPr>
            <a:r>
              <a:rPr lang="en-US" sz="2400" dirty="0" smtClean="0"/>
              <a:t>-Palliative Care Form: </a:t>
            </a:r>
          </a:p>
          <a:p>
            <a:pPr lvl="1" eaLnBrk="1" hangingPunct="1">
              <a:lnSpc>
                <a:spcPct val="90000"/>
              </a:lnSpc>
              <a:buFontTx/>
              <a:buNone/>
            </a:pPr>
            <a:r>
              <a:rPr lang="en-US" sz="2000" dirty="0" smtClean="0"/>
              <a:t>       www.dads.state.tx.us/providers/forms/palliativecareform.pdf</a:t>
            </a:r>
          </a:p>
        </p:txBody>
      </p:sp>
    </p:spTree>
    <p:extLst>
      <p:ext uri="{BB962C8B-B14F-4D97-AF65-F5344CB8AC3E}">
        <p14:creationId xmlns:p14="http://schemas.microsoft.com/office/powerpoint/2010/main" val="21081456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86800" cy="3810000"/>
          </a:xfrm>
        </p:spPr>
        <p:txBody>
          <a:bodyPr>
            <a:noAutofit/>
          </a:bodyPr>
          <a:lstStyle/>
          <a:p>
            <a:pPr algn="l"/>
            <a:r>
              <a:rPr lang="en-US" sz="2400" b="0" cap="none" dirty="0" smtClean="0"/>
              <a:t>Correlation of risk factors to nutrition focus areas</a:t>
            </a:r>
          </a:p>
          <a:p>
            <a:pPr algn="l"/>
            <a:endParaRPr lang="en-US" sz="2400" b="0" cap="none" dirty="0"/>
          </a:p>
          <a:p>
            <a:pPr algn="l"/>
            <a:r>
              <a:rPr lang="en-US" sz="2400" b="0" u="sng" cap="none" dirty="0" smtClean="0"/>
              <a:t>Enteral Nutrition</a:t>
            </a:r>
            <a:r>
              <a:rPr lang="en-US" sz="2400" b="0" cap="none" dirty="0" smtClean="0"/>
              <a:t> -</a:t>
            </a:r>
            <a:endParaRPr lang="en-US" sz="2400" b="0" u="sng" cap="none" dirty="0" smtClean="0"/>
          </a:p>
          <a:p>
            <a:pPr algn="l"/>
            <a:endParaRPr lang="en-US" sz="2400" b="0" cap="none" dirty="0"/>
          </a:p>
          <a:p>
            <a:pPr marL="742950" lvl="1" indent="-285750" algn="l">
              <a:buFont typeface="Arial" charset="0"/>
              <a:buChar char="•"/>
            </a:pPr>
            <a:r>
              <a:rPr lang="en-US" sz="2400" b="0" cap="none" dirty="0" smtClean="0"/>
              <a:t>Have risks, benefits, and alternatives been reviewed?</a:t>
            </a:r>
          </a:p>
          <a:p>
            <a:pPr marL="742950" lvl="1" indent="-285750" algn="l">
              <a:buFont typeface="Arial" charset="0"/>
              <a:buChar char="•"/>
            </a:pPr>
            <a:r>
              <a:rPr lang="en-US" sz="2400" b="0" cap="none" dirty="0" smtClean="0"/>
              <a:t>Enteral Nutrition Education Form</a:t>
            </a:r>
          </a:p>
          <a:p>
            <a:pPr marL="285750" indent="-285750" algn="l">
              <a:buFont typeface="Arial" charset="0"/>
              <a:buChar char="•"/>
            </a:pPr>
            <a:endParaRPr lang="en-US" sz="2400" cap="none" dirty="0" smtClean="0"/>
          </a:p>
          <a:p>
            <a:pPr algn="l"/>
            <a:endParaRPr lang="en-US" sz="2400" cap="none" dirty="0"/>
          </a:p>
          <a:p>
            <a:pPr algn="l"/>
            <a:endParaRPr lang="en-US" sz="240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968597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Autofit/>
          </a:bodyPr>
          <a:lstStyle/>
          <a:p>
            <a:pPr eaLnBrk="1" hangingPunct="1"/>
            <a:r>
              <a:rPr lang="en-US" sz="4200" dirty="0" smtClean="0">
                <a:solidFill>
                  <a:schemeClr val="accent1"/>
                </a:solidFill>
              </a:rPr>
              <a:t>Enteral Nutrition</a:t>
            </a:r>
          </a:p>
        </p:txBody>
      </p:sp>
      <p:sp>
        <p:nvSpPr>
          <p:cNvPr id="27651" name="Rectangle 3"/>
          <p:cNvSpPr>
            <a:spLocks noGrp="1" noChangeArrowheads="1"/>
          </p:cNvSpPr>
          <p:nvPr>
            <p:ph type="body" idx="1"/>
          </p:nvPr>
        </p:nvSpPr>
        <p:spPr/>
        <p:txBody>
          <a:bodyPr>
            <a:normAutofit/>
          </a:bodyPr>
          <a:lstStyle/>
          <a:p>
            <a:pPr marL="0" indent="0" eaLnBrk="1" hangingPunct="1">
              <a:buNone/>
            </a:pPr>
            <a:r>
              <a:rPr lang="en-US" sz="2400" dirty="0" smtClean="0">
                <a:solidFill>
                  <a:schemeClr val="tx2"/>
                </a:solidFill>
              </a:rPr>
              <a:t>Enteral Nutrition/Tube feeding vs. careful hand feeding</a:t>
            </a:r>
          </a:p>
          <a:p>
            <a:pPr lvl="1">
              <a:buFont typeface="Arial" panose="020B0604020202020204" pitchFamily="34" charset="0"/>
              <a:buChar char="•"/>
            </a:pPr>
            <a:r>
              <a:rPr lang="en-US" sz="2400" dirty="0" smtClean="0"/>
              <a:t>Before PEG feeding tube (mid 1980's): Extensive assisted oral feeding</a:t>
            </a:r>
          </a:p>
          <a:p>
            <a:pPr lvl="1">
              <a:buFont typeface="Arial" panose="020B0604020202020204" pitchFamily="34" charset="0"/>
              <a:buChar char="•"/>
            </a:pPr>
            <a:r>
              <a:rPr lang="en-US" sz="2400" dirty="0" smtClean="0"/>
              <a:t>1994: Guidelines for the Treatment of Patients w/ Advanced Dementia</a:t>
            </a:r>
          </a:p>
          <a:p>
            <a:pPr lvl="1" eaLnBrk="1" hangingPunct="1">
              <a:buFont typeface="Arial" panose="020B0604020202020204" pitchFamily="34" charset="0"/>
              <a:buChar char="•"/>
            </a:pPr>
            <a:r>
              <a:rPr lang="en-US" sz="2400" dirty="0" smtClean="0"/>
              <a:t>1997: Ethical Considerations: Issues in Death and Dying</a:t>
            </a:r>
          </a:p>
          <a:p>
            <a:pPr lvl="1" eaLnBrk="1" hangingPunct="1">
              <a:buFont typeface="Arial" panose="020B0604020202020204" pitchFamily="34" charset="0"/>
              <a:buChar char="•"/>
            </a:pPr>
            <a:r>
              <a:rPr lang="en-US" sz="2400" dirty="0" smtClean="0"/>
              <a:t>2000: Ethics Advisory Panel</a:t>
            </a:r>
          </a:p>
        </p:txBody>
      </p:sp>
    </p:spTree>
    <p:extLst>
      <p:ext uri="{BB962C8B-B14F-4D97-AF65-F5344CB8AC3E}">
        <p14:creationId xmlns:p14="http://schemas.microsoft.com/office/powerpoint/2010/main" val="613248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10600" cy="3733800"/>
          </a:xfrm>
        </p:spPr>
        <p:txBody>
          <a:bodyPr>
            <a:noAutofit/>
          </a:bodyPr>
          <a:lstStyle/>
          <a:p>
            <a:pPr algn="l"/>
            <a:r>
              <a:rPr lang="en-US" sz="2400" b="0" u="sng" cap="none" dirty="0" smtClean="0"/>
              <a:t>Key Elements for Care Plans </a:t>
            </a:r>
            <a:r>
              <a:rPr lang="en-US" sz="2400" b="0" cap="none" dirty="0" smtClean="0"/>
              <a:t>–</a:t>
            </a:r>
          </a:p>
          <a:p>
            <a:pPr algn="l"/>
            <a:endParaRPr lang="en-US" sz="2400" b="0" cap="none" dirty="0"/>
          </a:p>
          <a:p>
            <a:pPr marL="742950" lvl="1" indent="-285750" algn="l">
              <a:buFont typeface="Arial" charset="0"/>
              <a:buChar char="•"/>
            </a:pPr>
            <a:r>
              <a:rPr lang="en-US" sz="2400" b="0" cap="none" dirty="0" smtClean="0"/>
              <a:t>Identification of predisposing factors</a:t>
            </a:r>
          </a:p>
          <a:p>
            <a:pPr marL="742950" lvl="1" indent="-285750" algn="l">
              <a:buFont typeface="Arial" charset="0"/>
              <a:buChar char="•"/>
            </a:pPr>
            <a:r>
              <a:rPr lang="en-US" sz="2400" b="0" cap="none" dirty="0" smtClean="0"/>
              <a:t>Person-centered measurable goals</a:t>
            </a:r>
          </a:p>
          <a:p>
            <a:pPr marL="742950" lvl="1" indent="-285750" algn="l">
              <a:buFont typeface="Arial" charset="0"/>
              <a:buChar char="•"/>
            </a:pPr>
            <a:r>
              <a:rPr lang="en-US" sz="2400" b="0" cap="none" dirty="0" smtClean="0"/>
              <a:t>Individualized intervention</a:t>
            </a:r>
          </a:p>
          <a:p>
            <a:pPr marL="742950" lvl="1" indent="-285750" algn="l">
              <a:buFont typeface="Arial" charset="0"/>
              <a:buChar char="•"/>
            </a:pPr>
            <a:r>
              <a:rPr lang="en-US" sz="2400" b="0" cap="none" dirty="0" smtClean="0"/>
              <a:t>Utilization of the dietitian’s assessments, nutrition goals and recommendations</a:t>
            </a:r>
          </a:p>
          <a:p>
            <a:pPr marL="742950" lvl="1" indent="-285750" algn="l">
              <a:buFont typeface="Arial" charset="0"/>
              <a:buChar char="•"/>
            </a:pPr>
            <a:r>
              <a:rPr lang="en-US" sz="2400" b="0" cap="none" dirty="0" smtClean="0"/>
              <a:t>Interdisciplinary team involvement</a:t>
            </a:r>
            <a:endParaRPr lang="en-US" sz="2400" b="0" cap="none" dirty="0"/>
          </a:p>
        </p:txBody>
      </p:sp>
      <p:sp>
        <p:nvSpPr>
          <p:cNvPr id="3" name="Title 2"/>
          <p:cNvSpPr>
            <a:spLocks noGrp="1"/>
          </p:cNvSpPr>
          <p:nvPr>
            <p:ph type="ctrTitle"/>
          </p:nvPr>
        </p:nvSpPr>
        <p:spPr/>
        <p:txBody>
          <a:bodyPr/>
          <a:lstStyle/>
          <a:p>
            <a:r>
              <a:rPr lang="en-US" dirty="0" smtClean="0"/>
              <a:t>Care Plans</a:t>
            </a:r>
            <a:endParaRPr lang="en-US" dirty="0"/>
          </a:p>
        </p:txBody>
      </p:sp>
    </p:spTree>
    <p:extLst>
      <p:ext uri="{BB962C8B-B14F-4D97-AF65-F5344CB8AC3E}">
        <p14:creationId xmlns:p14="http://schemas.microsoft.com/office/powerpoint/2010/main" val="1312222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solidFill>
                  <a:schemeClr val="accent1"/>
                </a:solidFill>
              </a:rPr>
              <a:t>Sample Care Plans</a:t>
            </a:r>
            <a:endParaRPr lang="en-US" sz="4200" dirty="0">
              <a:solidFill>
                <a:schemeClr val="accent1"/>
              </a:solidFill>
            </a:endParaRPr>
          </a:p>
        </p:txBody>
      </p:sp>
      <p:sp>
        <p:nvSpPr>
          <p:cNvPr id="3" name="Content Placeholder 2"/>
          <p:cNvSpPr>
            <a:spLocks noGrp="1"/>
          </p:cNvSpPr>
          <p:nvPr>
            <p:ph sz="quarter" idx="1"/>
          </p:nvPr>
        </p:nvSpPr>
        <p:spPr/>
        <p:txBody>
          <a:bodyPr>
            <a:normAutofit/>
          </a:bodyPr>
          <a:lstStyle/>
          <a:p>
            <a:pPr marL="0" indent="0">
              <a:buNone/>
            </a:pPr>
            <a:r>
              <a:rPr lang="en-US" sz="3200" dirty="0" smtClean="0">
                <a:solidFill>
                  <a:schemeClr val="tx2"/>
                </a:solidFill>
              </a:rPr>
              <a:t>Sample care plans for each of the nutrition focus areas can be found on the following website:</a:t>
            </a:r>
          </a:p>
          <a:p>
            <a:endParaRPr lang="en-US" sz="2400" dirty="0" smtClean="0">
              <a:solidFill>
                <a:schemeClr val="tx2"/>
              </a:solidFill>
            </a:endParaRPr>
          </a:p>
          <a:p>
            <a:pPr marL="0" indent="0">
              <a:buNone/>
            </a:pPr>
            <a:r>
              <a:rPr lang="en-US" sz="2400" dirty="0" smtClean="0">
                <a:solidFill>
                  <a:schemeClr val="tx2"/>
                </a:solidFill>
              </a:rPr>
              <a:t>		</a:t>
            </a:r>
            <a:r>
              <a:rPr lang="en-US" sz="2400" u="sng" dirty="0" smtClean="0">
                <a:solidFill>
                  <a:schemeClr val="tx2"/>
                </a:solidFill>
              </a:rPr>
              <a:t>www.TexasQualityMatters.org</a:t>
            </a:r>
            <a:endParaRPr lang="en-US" sz="2400" u="sng" dirty="0">
              <a:solidFill>
                <a:schemeClr val="tx2"/>
              </a:solidFill>
            </a:endParaRPr>
          </a:p>
        </p:txBody>
      </p:sp>
    </p:spTree>
    <p:extLst>
      <p:ext uri="{BB962C8B-B14F-4D97-AF65-F5344CB8AC3E}">
        <p14:creationId xmlns:p14="http://schemas.microsoft.com/office/powerpoint/2010/main" val="1023843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14600"/>
            <a:ext cx="8382000" cy="3886200"/>
          </a:xfrm>
        </p:spPr>
        <p:txBody>
          <a:bodyPr>
            <a:noAutofit/>
          </a:bodyPr>
          <a:lstStyle/>
          <a:p>
            <a:pPr marL="285750" indent="-285750" algn="l">
              <a:buFont typeface="Arial" charset="0"/>
              <a:buChar char="•"/>
            </a:pPr>
            <a:r>
              <a:rPr lang="en-US" sz="3200" b="0" cap="none" dirty="0" smtClean="0">
                <a:cs typeface="Times New Roman" panose="02020603050405020304" pitchFamily="18" charset="0"/>
              </a:rPr>
              <a:t>Identify risk factors of dementia affecting nutrition status</a:t>
            </a:r>
          </a:p>
          <a:p>
            <a:pPr marL="285750" indent="-285750" algn="l">
              <a:buFont typeface="Arial" charset="0"/>
              <a:buChar char="•"/>
            </a:pPr>
            <a:r>
              <a:rPr lang="en-US" sz="3200" b="0" cap="none" dirty="0" smtClean="0">
                <a:cs typeface="Times New Roman" panose="02020603050405020304" pitchFamily="18" charset="0"/>
              </a:rPr>
              <a:t>Review the process of assessment, care planning and care for dementia as related to nutrition best practices</a:t>
            </a:r>
          </a:p>
          <a:p>
            <a:pPr marL="285750" indent="-285750" algn="l">
              <a:buFont typeface="Arial" charset="0"/>
              <a:buChar char="•"/>
            </a:pPr>
            <a:r>
              <a:rPr lang="en-US" sz="3200" b="0" cap="none" dirty="0" smtClean="0">
                <a:cs typeface="Times New Roman" panose="02020603050405020304" pitchFamily="18" charset="0"/>
              </a:rPr>
              <a:t>Review specific feeding strategies to reduce maladaptive behaviors </a:t>
            </a:r>
          </a:p>
          <a:p>
            <a:pPr algn="l"/>
            <a:endParaRPr lang="en-US" dirty="0" smtClean="0"/>
          </a:p>
          <a:p>
            <a:pPr marL="285750" indent="-285750" algn="l">
              <a:buFont typeface="Arial" charset="0"/>
              <a:buChar char="•"/>
            </a:pPr>
            <a:endParaRPr lang="en-US" dirty="0" smtClean="0"/>
          </a:p>
          <a:p>
            <a:pPr marL="285750" indent="-285750" algn="l">
              <a:buFont typeface="Arial" charset="0"/>
              <a:buChar char="•"/>
            </a:pPr>
            <a:endParaRPr lang="en-US" dirty="0" smtClean="0"/>
          </a:p>
          <a:p>
            <a:pPr marL="285750" indent="-285750" algn="l">
              <a:buFont typeface="Arial" charset="0"/>
              <a:buChar char="•"/>
            </a:pPr>
            <a:endParaRPr lang="en-US" dirty="0" smtClean="0"/>
          </a:p>
          <a:p>
            <a:pPr marL="285750" indent="-285750" algn="l">
              <a:buFont typeface="Arial" charset="0"/>
              <a:buChar char="•"/>
            </a:pPr>
            <a:endParaRPr lang="en-US" dirty="0"/>
          </a:p>
        </p:txBody>
      </p:sp>
      <p:sp>
        <p:nvSpPr>
          <p:cNvPr id="3" name="Title 2"/>
          <p:cNvSpPr>
            <a:spLocks noGrp="1"/>
          </p:cNvSpPr>
          <p:nvPr>
            <p:ph type="ctrTitle"/>
          </p:nvPr>
        </p:nvSpPr>
        <p:spPr>
          <a:xfrm>
            <a:off x="685800" y="304800"/>
            <a:ext cx="7772400" cy="1752600"/>
          </a:xfrm>
        </p:spPr>
        <p:txBody>
          <a:bodyPr/>
          <a:lstStyle/>
          <a:p>
            <a:r>
              <a:rPr lang="en-US" dirty="0" smtClean="0"/>
              <a:t>Objectives</a:t>
            </a:r>
            <a:endParaRPr lang="en-US" dirty="0"/>
          </a:p>
        </p:txBody>
      </p:sp>
    </p:spTree>
    <p:extLst>
      <p:ext uri="{BB962C8B-B14F-4D97-AF65-F5344CB8AC3E}">
        <p14:creationId xmlns:p14="http://schemas.microsoft.com/office/powerpoint/2010/main" val="4077378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10600" cy="3733800"/>
          </a:xfrm>
        </p:spPr>
        <p:txBody>
          <a:bodyPr>
            <a:noAutofit/>
          </a:bodyPr>
          <a:lstStyle/>
          <a:p>
            <a:pPr algn="l"/>
            <a:r>
              <a:rPr lang="en-US" sz="2400" b="0" cap="none" dirty="0" smtClean="0"/>
              <a:t>Care is based on implementing evidence based best practices in all of the nutrition focus areas:</a:t>
            </a:r>
          </a:p>
          <a:p>
            <a:pPr algn="l"/>
            <a:endParaRPr lang="en-US" sz="2400" b="0" cap="none" dirty="0"/>
          </a:p>
          <a:p>
            <a:pPr marL="742950" lvl="1" indent="-285750" algn="l">
              <a:buFont typeface="Arial" charset="0"/>
              <a:buChar char="•"/>
            </a:pPr>
            <a:r>
              <a:rPr lang="en-US" sz="2400" b="0" cap="none" dirty="0" smtClean="0"/>
              <a:t>Weight Loss</a:t>
            </a:r>
          </a:p>
          <a:p>
            <a:pPr marL="742950" lvl="1" indent="-285750" algn="l">
              <a:buFont typeface="Arial" charset="0"/>
              <a:buChar char="•"/>
            </a:pPr>
            <a:r>
              <a:rPr lang="en-US" sz="2400" b="0" cap="none" dirty="0" smtClean="0"/>
              <a:t>Dehydration</a:t>
            </a:r>
          </a:p>
          <a:p>
            <a:pPr marL="742950" lvl="1" indent="-285750" algn="l">
              <a:buFont typeface="Arial" charset="0"/>
              <a:buChar char="•"/>
            </a:pPr>
            <a:r>
              <a:rPr lang="en-US" sz="2400" b="0" cap="none" dirty="0" smtClean="0"/>
              <a:t>Dining</a:t>
            </a:r>
          </a:p>
          <a:p>
            <a:pPr marL="742950" lvl="1" indent="-285750" algn="l">
              <a:buFont typeface="Arial" charset="0"/>
              <a:buChar char="•"/>
            </a:pPr>
            <a:r>
              <a:rPr lang="en-US" sz="2400" b="0" cap="none" dirty="0" smtClean="0"/>
              <a:t>Enteral Nutrition</a:t>
            </a:r>
          </a:p>
          <a:p>
            <a:pPr marL="742950" lvl="1" indent="-285750" algn="l">
              <a:buFont typeface="Arial" charset="0"/>
              <a:buChar char="•"/>
            </a:pPr>
            <a:r>
              <a:rPr lang="en-US" sz="2400" b="0" cap="none" dirty="0" smtClean="0"/>
              <a:t>Advance Directives</a:t>
            </a:r>
          </a:p>
          <a:p>
            <a:pPr algn="l"/>
            <a:endParaRPr lang="en-US" sz="2000" cap="none" dirty="0" smtClean="0"/>
          </a:p>
          <a:p>
            <a:pPr algn="l"/>
            <a:endParaRPr lang="en-US" sz="2000" cap="none" dirty="0"/>
          </a:p>
        </p:txBody>
      </p:sp>
      <p:sp>
        <p:nvSpPr>
          <p:cNvPr id="3" name="Title 2"/>
          <p:cNvSpPr>
            <a:spLocks noGrp="1"/>
          </p:cNvSpPr>
          <p:nvPr>
            <p:ph type="ctrTitle"/>
          </p:nvPr>
        </p:nvSpPr>
        <p:spPr/>
        <p:txBody>
          <a:bodyPr/>
          <a:lstStyle/>
          <a:p>
            <a:r>
              <a:rPr lang="en-US" dirty="0" smtClean="0"/>
              <a:t>Care</a:t>
            </a:r>
            <a:endParaRPr lang="en-US" dirty="0"/>
          </a:p>
        </p:txBody>
      </p:sp>
    </p:spTree>
    <p:extLst>
      <p:ext uri="{BB962C8B-B14F-4D97-AF65-F5344CB8AC3E}">
        <p14:creationId xmlns:p14="http://schemas.microsoft.com/office/powerpoint/2010/main" val="762171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solidFill>
                  <a:schemeClr val="accent1"/>
                </a:solidFill>
              </a:rPr>
              <a:t>Nutrition Best Practice Handouts</a:t>
            </a:r>
            <a:endParaRPr lang="en-US" sz="4200" dirty="0">
              <a:solidFill>
                <a:schemeClr val="accent1"/>
              </a:solidFill>
            </a:endParaRPr>
          </a:p>
        </p:txBody>
      </p:sp>
      <p:sp>
        <p:nvSpPr>
          <p:cNvPr id="3" name="Content Placeholder 2"/>
          <p:cNvSpPr>
            <a:spLocks noGrp="1"/>
          </p:cNvSpPr>
          <p:nvPr>
            <p:ph sz="quarter" idx="1"/>
          </p:nvPr>
        </p:nvSpPr>
        <p:spPr/>
        <p:txBody>
          <a:bodyPr/>
          <a:lstStyle/>
          <a:p>
            <a:pPr marL="0" indent="0">
              <a:buNone/>
            </a:pPr>
            <a:r>
              <a:rPr lang="en-US" sz="3200" dirty="0" smtClean="0">
                <a:solidFill>
                  <a:schemeClr val="tx2"/>
                </a:solidFill>
              </a:rPr>
              <a:t>Best practice handouts for each of the nutrition focus areas can be found on the following website:</a:t>
            </a:r>
          </a:p>
          <a:p>
            <a:endParaRPr lang="en-US" dirty="0">
              <a:solidFill>
                <a:schemeClr val="tx2"/>
              </a:solidFill>
            </a:endParaRPr>
          </a:p>
          <a:p>
            <a:pPr marL="0" indent="0">
              <a:buNone/>
            </a:pPr>
            <a:r>
              <a:rPr lang="en-US" dirty="0" smtClean="0">
                <a:solidFill>
                  <a:schemeClr val="tx2"/>
                </a:solidFill>
              </a:rPr>
              <a:t>		</a:t>
            </a:r>
            <a:r>
              <a:rPr lang="en-US" sz="2400" u="sng" dirty="0" smtClean="0">
                <a:solidFill>
                  <a:schemeClr val="tx2"/>
                </a:solidFill>
              </a:rPr>
              <a:t>www.TexasQualityMatters.org</a:t>
            </a:r>
            <a:endParaRPr lang="en-US" sz="2400" u="sng" dirty="0">
              <a:solidFill>
                <a:schemeClr val="tx2"/>
              </a:solidFill>
            </a:endParaRPr>
          </a:p>
        </p:txBody>
      </p:sp>
    </p:spTree>
    <p:extLst>
      <p:ext uri="{BB962C8B-B14F-4D97-AF65-F5344CB8AC3E}">
        <p14:creationId xmlns:p14="http://schemas.microsoft.com/office/powerpoint/2010/main" val="35309781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pPr eaLnBrk="1" hangingPunct="1"/>
            <a:r>
              <a:rPr lang="en-US" sz="4200" dirty="0" smtClean="0">
                <a:solidFill>
                  <a:schemeClr val="accent1"/>
                </a:solidFill>
              </a:rPr>
              <a:t>Nutrition Interventions</a:t>
            </a:r>
          </a:p>
        </p:txBody>
      </p:sp>
      <p:sp>
        <p:nvSpPr>
          <p:cNvPr id="16387" name="Rectangle 3"/>
          <p:cNvSpPr>
            <a:spLocks noGrp="1" noChangeArrowheads="1"/>
          </p:cNvSpPr>
          <p:nvPr>
            <p:ph type="body" idx="1"/>
          </p:nvPr>
        </p:nvSpPr>
        <p:spPr/>
        <p:txBody>
          <a:bodyPr>
            <a:normAutofit lnSpcReduction="10000"/>
          </a:bodyPr>
          <a:lstStyle/>
          <a:p>
            <a:pPr marL="0" indent="0" eaLnBrk="1" hangingPunct="1">
              <a:buNone/>
            </a:pPr>
            <a:r>
              <a:rPr lang="en-US" sz="3200" dirty="0" smtClean="0"/>
              <a:t>Prevent or treat Oral problems</a:t>
            </a:r>
          </a:p>
          <a:p>
            <a:pPr lvl="1" eaLnBrk="1" hangingPunct="1">
              <a:buFontTx/>
              <a:buNone/>
            </a:pPr>
            <a:r>
              <a:rPr lang="en-US" dirty="0" smtClean="0"/>
              <a:t>-</a:t>
            </a:r>
            <a:r>
              <a:rPr lang="en-US" sz="2400" dirty="0" smtClean="0"/>
              <a:t>Broken Teeth, Dental Caries, Poor fitting dentures:</a:t>
            </a:r>
          </a:p>
          <a:p>
            <a:pPr lvl="1" eaLnBrk="1" hangingPunct="1">
              <a:buFontTx/>
              <a:buNone/>
            </a:pPr>
            <a:r>
              <a:rPr lang="en-US" sz="2400" dirty="0" smtClean="0"/>
              <a:t>			-Regular dental exams</a:t>
            </a:r>
          </a:p>
          <a:p>
            <a:pPr lvl="4" eaLnBrk="1" hangingPunct="1">
              <a:buFont typeface="Wingdings" pitchFamily="2" charset="2"/>
              <a:buNone/>
            </a:pPr>
            <a:r>
              <a:rPr lang="en-US" sz="2400" dirty="0" smtClean="0"/>
              <a:t>		</a:t>
            </a:r>
            <a:r>
              <a:rPr lang="en-US" sz="2400" dirty="0" smtClean="0">
                <a:solidFill>
                  <a:schemeClr val="tx2"/>
                </a:solidFill>
              </a:rPr>
              <a:t>-Daily Oral Care</a:t>
            </a:r>
          </a:p>
          <a:p>
            <a:pPr eaLnBrk="1" hangingPunct="1">
              <a:buFont typeface="Wingdings" pitchFamily="2" charset="2"/>
              <a:buNone/>
            </a:pPr>
            <a:r>
              <a:rPr lang="en-US" sz="3200" dirty="0" smtClean="0"/>
              <a:t>Swallowing problems: </a:t>
            </a:r>
          </a:p>
          <a:p>
            <a:pPr eaLnBrk="1" hangingPunct="1">
              <a:buFont typeface="Wingdings" pitchFamily="2" charset="2"/>
              <a:buNone/>
            </a:pPr>
            <a:r>
              <a:rPr lang="en-US" sz="2400" dirty="0" smtClean="0">
                <a:solidFill>
                  <a:schemeClr val="tx2"/>
                </a:solidFill>
              </a:rPr>
              <a:t>			-Small bites / Bite-size pieces of food</a:t>
            </a:r>
          </a:p>
          <a:p>
            <a:pPr eaLnBrk="1" hangingPunct="1">
              <a:buFont typeface="Wingdings" pitchFamily="2" charset="2"/>
              <a:buNone/>
            </a:pPr>
            <a:r>
              <a:rPr lang="en-US" sz="2400" dirty="0" smtClean="0">
                <a:solidFill>
                  <a:schemeClr val="tx2"/>
                </a:solidFill>
              </a:rPr>
              <a:t>			-Fluids between each bite</a:t>
            </a:r>
          </a:p>
          <a:p>
            <a:pPr eaLnBrk="1" hangingPunct="1">
              <a:buFont typeface="Wingdings" pitchFamily="2" charset="2"/>
              <a:buNone/>
            </a:pPr>
            <a:r>
              <a:rPr lang="en-US" sz="2400" dirty="0" smtClean="0">
                <a:solidFill>
                  <a:schemeClr val="tx2"/>
                </a:solidFill>
              </a:rPr>
              <a:t>			-Allow time between bites</a:t>
            </a:r>
          </a:p>
          <a:p>
            <a:pPr eaLnBrk="1" hangingPunct="1">
              <a:buFont typeface="Wingdings" pitchFamily="2" charset="2"/>
              <a:buNone/>
            </a:pPr>
            <a:r>
              <a:rPr lang="en-US" sz="2400" dirty="0" smtClean="0">
                <a:solidFill>
                  <a:schemeClr val="tx2"/>
                </a:solidFill>
              </a:rPr>
              <a:t>			-Soft mechanical / blended foods</a:t>
            </a:r>
          </a:p>
          <a:p>
            <a:pPr eaLnBrk="1" hangingPunct="1">
              <a:buFont typeface="Wingdings" pitchFamily="2" charset="2"/>
              <a:buNone/>
            </a:pPr>
            <a:r>
              <a:rPr lang="en-US" sz="2400" dirty="0" smtClean="0">
                <a:solidFill>
                  <a:schemeClr val="tx2"/>
                </a:solidFill>
              </a:rPr>
              <a:t>			-Sit at 90 degree angle</a:t>
            </a:r>
          </a:p>
          <a:p>
            <a:pPr eaLnBrk="1" hangingPunct="1">
              <a:buFont typeface="Wingdings" pitchFamily="2" charset="2"/>
              <a:buNone/>
            </a:pPr>
            <a:endParaRPr lang="en-US" sz="2000" dirty="0" smtClean="0"/>
          </a:p>
          <a:p>
            <a:pPr eaLnBrk="1" hangingPunct="1">
              <a:buFont typeface="Wingdings" pitchFamily="2" charset="2"/>
              <a:buNone/>
            </a:pPr>
            <a:endParaRPr lang="en-US" sz="3600" dirty="0" smtClean="0"/>
          </a:p>
        </p:txBody>
      </p:sp>
    </p:spTree>
    <p:extLst>
      <p:ext uri="{BB962C8B-B14F-4D97-AF65-F5344CB8AC3E}">
        <p14:creationId xmlns:p14="http://schemas.microsoft.com/office/powerpoint/2010/main" val="39545245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pPr eaLnBrk="1" hangingPunct="1"/>
            <a:r>
              <a:rPr lang="en-US" sz="4200" dirty="0" smtClean="0">
                <a:solidFill>
                  <a:schemeClr val="accent1"/>
                </a:solidFill>
              </a:rPr>
              <a:t>Nutrition Interventions </a:t>
            </a:r>
          </a:p>
        </p:txBody>
      </p:sp>
      <p:sp>
        <p:nvSpPr>
          <p:cNvPr id="14339" name="Rectangle 3"/>
          <p:cNvSpPr>
            <a:spLocks noGrp="1" noChangeArrowheads="1"/>
          </p:cNvSpPr>
          <p:nvPr>
            <p:ph type="body" idx="1"/>
          </p:nvPr>
        </p:nvSpPr>
        <p:spPr>
          <a:xfrm>
            <a:off x="228600" y="1524000"/>
            <a:ext cx="8686800" cy="4876800"/>
          </a:xfrm>
        </p:spPr>
        <p:txBody>
          <a:bodyPr/>
          <a:lstStyle/>
          <a:p>
            <a:pPr marL="0" indent="0" eaLnBrk="1" hangingPunct="1">
              <a:buNone/>
            </a:pPr>
            <a:r>
              <a:rPr lang="en-US" sz="3200" dirty="0" smtClean="0"/>
              <a:t>Increased energy requirements </a:t>
            </a:r>
          </a:p>
          <a:p>
            <a:pPr marL="0" indent="0" eaLnBrk="1" hangingPunct="1">
              <a:buNone/>
            </a:pPr>
            <a:r>
              <a:rPr lang="en-US" sz="2400" dirty="0" smtClean="0">
                <a:solidFill>
                  <a:schemeClr val="tx2"/>
                </a:solidFill>
              </a:rPr>
              <a:t>J Am Diet Assoc. 1996; 96:1013-1018</a:t>
            </a:r>
          </a:p>
          <a:p>
            <a:pPr lvl="2" eaLnBrk="1" hangingPunct="1">
              <a:buFont typeface="Wingdings" pitchFamily="2" charset="2"/>
              <a:buNone/>
            </a:pPr>
            <a:r>
              <a:rPr lang="en-US" sz="2400" dirty="0" smtClean="0">
                <a:solidFill>
                  <a:schemeClr val="tx2"/>
                </a:solidFill>
              </a:rPr>
              <a:t>-Higher energy demands caused by pacing, cognitive factors, depression, institutionalization</a:t>
            </a:r>
          </a:p>
          <a:p>
            <a:pPr lvl="2" eaLnBrk="1" hangingPunct="1">
              <a:buFont typeface="Wingdings" pitchFamily="2" charset="2"/>
              <a:buNone/>
            </a:pPr>
            <a:r>
              <a:rPr lang="en-US" sz="2400" dirty="0" smtClean="0">
                <a:solidFill>
                  <a:schemeClr val="tx2"/>
                </a:solidFill>
              </a:rPr>
              <a:t>-Patients with Alzheimer’s disease can maintain their weight </a:t>
            </a:r>
          </a:p>
          <a:p>
            <a:pPr lvl="2" eaLnBrk="1" hangingPunct="1">
              <a:buFont typeface="Wingdings" pitchFamily="2" charset="2"/>
              <a:buNone/>
            </a:pPr>
            <a:r>
              <a:rPr lang="en-US" sz="2400" dirty="0" smtClean="0">
                <a:solidFill>
                  <a:schemeClr val="tx2"/>
                </a:solidFill>
              </a:rPr>
              <a:t>  with adequate energy</a:t>
            </a:r>
            <a:r>
              <a:rPr lang="en-US" dirty="0" smtClean="0">
                <a:solidFill>
                  <a:schemeClr val="tx2"/>
                </a:solidFill>
              </a:rPr>
              <a:t>:</a:t>
            </a:r>
            <a:r>
              <a:rPr lang="en-US" sz="2400" dirty="0" smtClean="0"/>
              <a:t> </a:t>
            </a:r>
          </a:p>
          <a:p>
            <a:pPr lvl="2" eaLnBrk="1" hangingPunct="1">
              <a:buFont typeface="Wingdings" pitchFamily="2" charset="2"/>
              <a:buNone/>
            </a:pPr>
            <a:endParaRPr lang="en-US" sz="2400" dirty="0" smtClean="0"/>
          </a:p>
          <a:p>
            <a:pPr lvl="2" eaLnBrk="1" hangingPunct="1">
              <a:buFont typeface="Wingdings" pitchFamily="2" charset="2"/>
              <a:buNone/>
            </a:pPr>
            <a:r>
              <a:rPr lang="en-US" sz="2400" dirty="0" smtClean="0"/>
              <a:t>		35 kcal/kg of body weight</a:t>
            </a:r>
          </a:p>
          <a:p>
            <a:pPr eaLnBrk="1" hangingPunct="1">
              <a:buFont typeface="Wingdings" pitchFamily="2" charset="2"/>
              <a:buNone/>
            </a:pPr>
            <a:endParaRPr lang="en-US" sz="2400" dirty="0" smtClean="0"/>
          </a:p>
        </p:txBody>
      </p:sp>
    </p:spTree>
    <p:extLst>
      <p:ext uri="{BB962C8B-B14F-4D97-AF65-F5344CB8AC3E}">
        <p14:creationId xmlns:p14="http://schemas.microsoft.com/office/powerpoint/2010/main" val="32922965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0" y="0"/>
            <a:ext cx="9144000" cy="1219200"/>
          </a:xfrm>
        </p:spPr>
        <p:txBody>
          <a:bodyPr>
            <a:noAutofit/>
          </a:bodyPr>
          <a:lstStyle/>
          <a:p>
            <a:pPr eaLnBrk="1" hangingPunct="1"/>
            <a:r>
              <a:rPr lang="en-US" sz="3600" dirty="0" smtClean="0">
                <a:solidFill>
                  <a:schemeClr val="accent1"/>
                </a:solidFill>
              </a:rPr>
              <a:t>Nutrition Interventions:        </a:t>
            </a:r>
            <a:br>
              <a:rPr lang="en-US" sz="3600" dirty="0" smtClean="0">
                <a:solidFill>
                  <a:schemeClr val="accent1"/>
                </a:solidFill>
              </a:rPr>
            </a:br>
            <a:r>
              <a:rPr lang="en-US" sz="3600" dirty="0" smtClean="0">
                <a:solidFill>
                  <a:schemeClr val="accent1"/>
                </a:solidFill>
              </a:rPr>
              <a:t>Prevent Weight Loss</a:t>
            </a:r>
            <a:endParaRPr lang="en-US" sz="3600" dirty="0" smtClean="0">
              <a:solidFill>
                <a:schemeClr val="accent1"/>
              </a:solidFill>
              <a:latin typeface="Arial" charset="0"/>
            </a:endParaRPr>
          </a:p>
        </p:txBody>
      </p:sp>
      <p:sp>
        <p:nvSpPr>
          <p:cNvPr id="10244" name="Rectangle 3"/>
          <p:cNvSpPr>
            <a:spLocks noGrp="1" noChangeArrowheads="1"/>
          </p:cNvSpPr>
          <p:nvPr>
            <p:ph type="body" idx="1"/>
          </p:nvPr>
        </p:nvSpPr>
        <p:spPr/>
        <p:txBody>
          <a:bodyPr>
            <a:normAutofit/>
          </a:bodyPr>
          <a:lstStyle/>
          <a:p>
            <a:pPr marL="0" indent="0" eaLnBrk="1" hangingPunct="1">
              <a:buNone/>
            </a:pPr>
            <a:r>
              <a:rPr lang="en-US" sz="3200" dirty="0" smtClean="0"/>
              <a:t>Individual Interventions</a:t>
            </a:r>
          </a:p>
          <a:p>
            <a:pPr eaLnBrk="1" hangingPunct="1">
              <a:buFont typeface="Wingdings" pitchFamily="2" charset="2"/>
              <a:buNone/>
            </a:pPr>
            <a:endParaRPr lang="en-US" sz="3200" dirty="0" smtClean="0"/>
          </a:p>
          <a:p>
            <a:pPr lvl="1" eaLnBrk="1" hangingPunct="1">
              <a:buFont typeface="Arial" panose="020B0604020202020204" pitchFamily="34" charset="0"/>
              <a:buChar char="•"/>
            </a:pPr>
            <a:r>
              <a:rPr lang="en-US" sz="2400" dirty="0" smtClean="0"/>
              <a:t>Facilitate increased food consumption</a:t>
            </a:r>
          </a:p>
          <a:p>
            <a:pPr lvl="1" eaLnBrk="1" hangingPunct="1">
              <a:buFont typeface="Arial" panose="020B0604020202020204" pitchFamily="34" charset="0"/>
              <a:buChar char="•"/>
            </a:pPr>
            <a:r>
              <a:rPr lang="en-US" sz="2400" dirty="0" smtClean="0"/>
              <a:t>Provide feeding assistance</a:t>
            </a:r>
          </a:p>
          <a:p>
            <a:pPr lvl="1" eaLnBrk="1" hangingPunct="1">
              <a:buFont typeface="Arial" panose="020B0604020202020204" pitchFamily="34" charset="0"/>
              <a:buChar char="•"/>
            </a:pPr>
            <a:r>
              <a:rPr lang="en-US" sz="2400" dirty="0" smtClean="0"/>
              <a:t>Finger Foods</a:t>
            </a:r>
          </a:p>
          <a:p>
            <a:pPr lvl="2">
              <a:buFont typeface="Courier New" panose="02070309020205020404" pitchFamily="49" charset="0"/>
              <a:buChar char="o"/>
            </a:pPr>
            <a:r>
              <a:rPr lang="en-US" sz="2400" dirty="0" smtClean="0">
                <a:solidFill>
                  <a:schemeClr val="tx2"/>
                </a:solidFill>
              </a:rPr>
              <a:t>Simplify food items to encourage eating</a:t>
            </a:r>
          </a:p>
          <a:p>
            <a:pPr lvl="2">
              <a:buFont typeface="Courier New" panose="02070309020205020404" pitchFamily="49" charset="0"/>
              <a:buChar char="o"/>
            </a:pPr>
            <a:r>
              <a:rPr lang="en-US" sz="2400" dirty="0" smtClean="0">
                <a:solidFill>
                  <a:schemeClr val="tx2"/>
                </a:solidFill>
              </a:rPr>
              <a:t>Enables person to eat independently</a:t>
            </a:r>
          </a:p>
          <a:p>
            <a:pPr marL="274320" lvl="1" indent="0" eaLnBrk="1" hangingPunct="1">
              <a:buNone/>
            </a:pPr>
            <a:endParaRPr lang="en-US" sz="3200" dirty="0" smtClean="0">
              <a:latin typeface="Arial" charset="0"/>
            </a:endParaRPr>
          </a:p>
          <a:p>
            <a:pPr lvl="1" eaLnBrk="1" hangingPunct="1">
              <a:buFont typeface="Wingdings" pitchFamily="2" charset="2"/>
              <a:buNone/>
            </a:pPr>
            <a:endParaRPr lang="en-US" sz="3200" dirty="0" smtClean="0">
              <a:latin typeface="Arial" charset="0"/>
            </a:endParaRPr>
          </a:p>
          <a:p>
            <a:pPr lvl="1" eaLnBrk="1" hangingPunct="1"/>
            <a:endParaRPr lang="en-US" sz="3200" dirty="0" smtClean="0">
              <a:latin typeface="Arial" charset="0"/>
            </a:endParaRPr>
          </a:p>
        </p:txBody>
      </p:sp>
    </p:spTree>
    <p:extLst>
      <p:ext uri="{BB962C8B-B14F-4D97-AF65-F5344CB8AC3E}">
        <p14:creationId xmlns:p14="http://schemas.microsoft.com/office/powerpoint/2010/main" val="359321461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1752" y="0"/>
            <a:ext cx="8534400" cy="1219200"/>
          </a:xfrm>
        </p:spPr>
        <p:txBody>
          <a:bodyPr>
            <a:noAutofit/>
          </a:bodyPr>
          <a:lstStyle/>
          <a:p>
            <a:pPr eaLnBrk="1" hangingPunct="1"/>
            <a:r>
              <a:rPr lang="en-US" sz="3600" dirty="0" smtClean="0">
                <a:solidFill>
                  <a:schemeClr val="accent1"/>
                </a:solidFill>
              </a:rPr>
              <a:t>Nutrition Interventions: </a:t>
            </a:r>
            <a:br>
              <a:rPr lang="en-US" sz="3600" dirty="0" smtClean="0">
                <a:solidFill>
                  <a:schemeClr val="accent1"/>
                </a:solidFill>
              </a:rPr>
            </a:br>
            <a:r>
              <a:rPr lang="en-US" sz="3600" dirty="0" smtClean="0">
                <a:solidFill>
                  <a:schemeClr val="accent1"/>
                </a:solidFill>
              </a:rPr>
              <a:t>Prevent Weight Loss</a:t>
            </a:r>
          </a:p>
        </p:txBody>
      </p:sp>
      <p:sp>
        <p:nvSpPr>
          <p:cNvPr id="15363" name="Rectangle 3"/>
          <p:cNvSpPr>
            <a:spLocks noGrp="1" noChangeArrowheads="1"/>
          </p:cNvSpPr>
          <p:nvPr>
            <p:ph type="body" idx="1"/>
          </p:nvPr>
        </p:nvSpPr>
        <p:spPr/>
        <p:txBody>
          <a:bodyPr/>
          <a:lstStyle/>
          <a:p>
            <a:pPr marL="0" indent="0" eaLnBrk="1" hangingPunct="1">
              <a:lnSpc>
                <a:spcPct val="90000"/>
              </a:lnSpc>
              <a:buNone/>
            </a:pPr>
            <a:r>
              <a:rPr lang="en-US" sz="3200" dirty="0" smtClean="0"/>
              <a:t>Liberalized diets: </a:t>
            </a:r>
          </a:p>
          <a:p>
            <a:pPr eaLnBrk="1" hangingPunct="1">
              <a:lnSpc>
                <a:spcPct val="90000"/>
              </a:lnSpc>
              <a:buFont typeface="Wingdings" pitchFamily="2" charset="2"/>
              <a:buNone/>
            </a:pPr>
            <a:endParaRPr lang="en-US" sz="2000" dirty="0" smtClean="0"/>
          </a:p>
          <a:p>
            <a:pPr lvl="1">
              <a:lnSpc>
                <a:spcPct val="90000"/>
              </a:lnSpc>
              <a:buFont typeface="Arial" panose="020B0604020202020204" pitchFamily="34" charset="0"/>
              <a:buChar char="•"/>
            </a:pPr>
            <a:r>
              <a:rPr lang="en-US" sz="2400" dirty="0" smtClean="0"/>
              <a:t>Alzheimer's disease may impair self-feeding and alter appetite while increasing energy needs. </a:t>
            </a:r>
          </a:p>
          <a:p>
            <a:pPr lvl="1">
              <a:lnSpc>
                <a:spcPct val="90000"/>
              </a:lnSpc>
              <a:buFont typeface="Arial" panose="020B0604020202020204" pitchFamily="34" charset="0"/>
              <a:buChar char="•"/>
            </a:pPr>
            <a:r>
              <a:rPr lang="en-US" sz="2400" dirty="0" smtClean="0"/>
              <a:t>Diet restrictions make food less appetizing, resulting in </a:t>
            </a:r>
          </a:p>
          <a:p>
            <a:pPr eaLnBrk="1" hangingPunct="1">
              <a:lnSpc>
                <a:spcPct val="90000"/>
              </a:lnSpc>
              <a:buFont typeface="Wingdings" pitchFamily="2" charset="2"/>
              <a:buNone/>
            </a:pPr>
            <a:endParaRPr lang="en-US" sz="2000" dirty="0" smtClean="0"/>
          </a:p>
          <a:p>
            <a:pPr eaLnBrk="1" hangingPunct="1">
              <a:lnSpc>
                <a:spcPct val="90000"/>
              </a:lnSpc>
              <a:buFont typeface="Wingdings" pitchFamily="2" charset="2"/>
              <a:buNone/>
            </a:pPr>
            <a:endParaRPr lang="en-US" sz="2000" dirty="0" smtClean="0"/>
          </a:p>
          <a:p>
            <a:pPr algn="ctr" eaLnBrk="1" hangingPunct="1">
              <a:lnSpc>
                <a:spcPct val="90000"/>
              </a:lnSpc>
              <a:buFont typeface="Wingdings" pitchFamily="2" charset="2"/>
              <a:buNone/>
            </a:pPr>
            <a:r>
              <a:rPr lang="en-US" sz="2400" dirty="0" smtClean="0"/>
              <a:t>A DIET CANNOT BE EFFECTIVE IF IT IS NOT EATEN</a:t>
            </a:r>
          </a:p>
          <a:p>
            <a:pPr eaLnBrk="1" hangingPunct="1">
              <a:lnSpc>
                <a:spcPct val="90000"/>
              </a:lnSpc>
            </a:pPr>
            <a:endParaRPr lang="en-US" sz="2000" dirty="0" smtClean="0"/>
          </a:p>
        </p:txBody>
      </p:sp>
    </p:spTree>
    <p:extLst>
      <p:ext uri="{BB962C8B-B14F-4D97-AF65-F5344CB8AC3E}">
        <p14:creationId xmlns:p14="http://schemas.microsoft.com/office/powerpoint/2010/main" val="12448371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AutoShape 2"/>
          <p:cNvSpPr>
            <a:spLocks noGrp="1" noChangeArrowheads="1"/>
          </p:cNvSpPr>
          <p:nvPr>
            <p:ph type="title"/>
          </p:nvPr>
        </p:nvSpPr>
        <p:spPr>
          <a:xfrm>
            <a:off x="228600" y="0"/>
            <a:ext cx="8229600" cy="990600"/>
          </a:xfrm>
        </p:spPr>
        <p:txBody>
          <a:bodyPr>
            <a:normAutofit/>
          </a:bodyPr>
          <a:lstStyle/>
          <a:p>
            <a:pPr eaLnBrk="1" hangingPunct="1"/>
            <a:r>
              <a:rPr lang="en-US" sz="3600" dirty="0" smtClean="0">
                <a:solidFill>
                  <a:schemeClr val="accent1"/>
                </a:solidFill>
              </a:rPr>
              <a:t>Nutrition Intervention: Hydration</a:t>
            </a:r>
          </a:p>
        </p:txBody>
      </p:sp>
      <p:sp>
        <p:nvSpPr>
          <p:cNvPr id="10245" name="Rectangle 3"/>
          <p:cNvSpPr>
            <a:spLocks noGrp="1" noChangeArrowheads="1"/>
          </p:cNvSpPr>
          <p:nvPr>
            <p:ph type="body" idx="1"/>
          </p:nvPr>
        </p:nvSpPr>
        <p:spPr>
          <a:xfrm>
            <a:off x="685800" y="1905000"/>
            <a:ext cx="8305800" cy="4257675"/>
          </a:xfrm>
        </p:spPr>
        <p:txBody>
          <a:bodyPr>
            <a:normAutofit lnSpcReduction="10000"/>
          </a:bodyPr>
          <a:lstStyle/>
          <a:p>
            <a:pPr lvl="1" eaLnBrk="1" hangingPunct="1">
              <a:buClr>
                <a:srgbClr val="FF6600"/>
              </a:buClr>
              <a:buFont typeface="Arial" panose="020B0604020202020204" pitchFamily="34" charset="0"/>
              <a:buChar char="•"/>
            </a:pPr>
            <a:endParaRPr lang="en-US" sz="2400" dirty="0" smtClean="0"/>
          </a:p>
          <a:p>
            <a:pPr lvl="1" eaLnBrk="1" hangingPunct="1">
              <a:buClr>
                <a:srgbClr val="FF6600"/>
              </a:buClr>
              <a:buFont typeface="Arial" panose="020B0604020202020204" pitchFamily="34" charset="0"/>
              <a:buChar char="•"/>
            </a:pPr>
            <a:r>
              <a:rPr lang="en-US" sz="2400" dirty="0" smtClean="0"/>
              <a:t>Honor individual preferences and habits </a:t>
            </a:r>
          </a:p>
          <a:p>
            <a:pPr marL="274320" lvl="1" indent="0" eaLnBrk="1" hangingPunct="1">
              <a:buClr>
                <a:srgbClr val="FF6600"/>
              </a:buClr>
              <a:buNone/>
            </a:pPr>
            <a:r>
              <a:rPr lang="en-US" sz="2400" dirty="0"/>
              <a:t> </a:t>
            </a:r>
            <a:r>
              <a:rPr lang="en-US" sz="2400" dirty="0" smtClean="0"/>
              <a:t>   regarding fluid consumption</a:t>
            </a:r>
          </a:p>
          <a:p>
            <a:pPr lvl="1" eaLnBrk="1" hangingPunct="1">
              <a:buClr>
                <a:srgbClr val="FF6600"/>
              </a:buClr>
              <a:buFont typeface="Arial" panose="020B0604020202020204" pitchFamily="34" charset="0"/>
              <a:buChar char="•"/>
            </a:pPr>
            <a:r>
              <a:rPr lang="en-US" sz="2400" dirty="0" smtClean="0"/>
              <a:t>Document person’s fluid preferences in care plans</a:t>
            </a:r>
          </a:p>
          <a:p>
            <a:pPr lvl="1" eaLnBrk="1" hangingPunct="1">
              <a:buClr>
                <a:srgbClr val="FF6600"/>
              </a:buClr>
              <a:buFont typeface="Arial" panose="020B0604020202020204" pitchFamily="34" charset="0"/>
              <a:buChar char="•"/>
            </a:pPr>
            <a:r>
              <a:rPr lang="en-US" sz="2400" dirty="0" smtClean="0"/>
              <a:t>Provide a variety of beverages with meals and snacks</a:t>
            </a:r>
          </a:p>
          <a:p>
            <a:pPr lvl="1" eaLnBrk="1" hangingPunct="1">
              <a:buClr>
                <a:srgbClr val="FF6600"/>
              </a:buClr>
              <a:buFont typeface="Arial" panose="020B0604020202020204" pitchFamily="34" charset="0"/>
              <a:buChar char="•"/>
            </a:pPr>
            <a:r>
              <a:rPr lang="en-US" sz="2400" dirty="0" smtClean="0"/>
              <a:t>Provide beverage stations with easy access or hydration carts</a:t>
            </a:r>
          </a:p>
          <a:p>
            <a:pPr lvl="1" eaLnBrk="1" hangingPunct="1">
              <a:buClr>
                <a:srgbClr val="FF6600"/>
              </a:buClr>
              <a:buFont typeface="Arial" panose="020B0604020202020204" pitchFamily="34" charset="0"/>
              <a:buChar char="•"/>
            </a:pPr>
            <a:r>
              <a:rPr lang="en-US" sz="2400" dirty="0" smtClean="0"/>
              <a:t>Soups, smoothies, lemonade, </a:t>
            </a:r>
          </a:p>
          <a:p>
            <a:pPr marL="274320" lvl="1" indent="0" eaLnBrk="1" hangingPunct="1">
              <a:buClr>
                <a:srgbClr val="FF6600"/>
              </a:buClr>
              <a:buNone/>
            </a:pPr>
            <a:r>
              <a:rPr lang="en-US" sz="2400" dirty="0"/>
              <a:t> </a:t>
            </a:r>
            <a:r>
              <a:rPr lang="en-US" sz="2400" dirty="0" smtClean="0"/>
              <a:t>   popsicles, watermelon</a:t>
            </a:r>
          </a:p>
          <a:p>
            <a:pPr lvl="1" eaLnBrk="1" hangingPunct="1">
              <a:buClr>
                <a:srgbClr val="FF6600"/>
              </a:buClr>
              <a:buFont typeface="Arial" panose="020B0604020202020204" pitchFamily="34" charset="0"/>
              <a:buChar char="•"/>
            </a:pPr>
            <a:r>
              <a:rPr lang="en-US" sz="2400" dirty="0" smtClean="0"/>
              <a:t>Room pitchers within reach</a:t>
            </a:r>
          </a:p>
        </p:txBody>
      </p:sp>
      <p:pic>
        <p:nvPicPr>
          <p:cNvPr id="10246" name="Picture 4" descr="232011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1447800"/>
            <a:ext cx="1374775" cy="1600200"/>
          </a:xfrm>
          <a:prstGeom prst="rect">
            <a:avLst/>
          </a:prstGeom>
          <a:noFill/>
          <a:ln w="28575">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10247" name="Picture 5" descr="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572000"/>
            <a:ext cx="28194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975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type="body" idx="1"/>
          </p:nvPr>
        </p:nvSpPr>
        <p:spPr>
          <a:xfrm>
            <a:off x="381001" y="1676400"/>
            <a:ext cx="7961312" cy="4038600"/>
          </a:xfrm>
        </p:spPr>
        <p:txBody>
          <a:bodyPr>
            <a:normAutofit/>
          </a:bodyPr>
          <a:lstStyle/>
          <a:p>
            <a:pPr>
              <a:lnSpc>
                <a:spcPct val="90000"/>
              </a:lnSpc>
              <a:buSzPct val="65000"/>
              <a:buFont typeface="Arial" panose="020B0604020202020204" pitchFamily="34" charset="0"/>
              <a:buChar char="•"/>
            </a:pPr>
            <a:r>
              <a:rPr lang="en-US" sz="3200" dirty="0" smtClean="0">
                <a:solidFill>
                  <a:schemeClr val="tx2"/>
                </a:solidFill>
              </a:rPr>
              <a:t>Access to food like at home</a:t>
            </a:r>
          </a:p>
          <a:p>
            <a:pPr>
              <a:lnSpc>
                <a:spcPct val="90000"/>
              </a:lnSpc>
              <a:buSzPct val="65000"/>
              <a:buFont typeface="Arial" panose="020B0604020202020204" pitchFamily="34" charset="0"/>
              <a:buChar char="•"/>
            </a:pPr>
            <a:r>
              <a:rPr lang="en-US" sz="3200" dirty="0" smtClean="0">
                <a:solidFill>
                  <a:schemeClr val="tx2"/>
                </a:solidFill>
              </a:rPr>
              <a:t>Create pleasant dining experience</a:t>
            </a:r>
          </a:p>
          <a:p>
            <a:pPr>
              <a:lnSpc>
                <a:spcPct val="90000"/>
              </a:lnSpc>
              <a:buSzPct val="65000"/>
              <a:buFont typeface="Arial" panose="020B0604020202020204" pitchFamily="34" charset="0"/>
              <a:buChar char="•"/>
            </a:pPr>
            <a:r>
              <a:rPr lang="en-US" sz="3200" dirty="0" smtClean="0">
                <a:solidFill>
                  <a:schemeClr val="tx2"/>
                </a:solidFill>
              </a:rPr>
              <a:t>Increase choices </a:t>
            </a:r>
          </a:p>
          <a:p>
            <a:pPr>
              <a:lnSpc>
                <a:spcPct val="90000"/>
              </a:lnSpc>
              <a:buSzPct val="65000"/>
              <a:buFont typeface="Arial" panose="020B0604020202020204" pitchFamily="34" charset="0"/>
              <a:buChar char="•"/>
            </a:pPr>
            <a:r>
              <a:rPr lang="en-US" sz="3200" dirty="0" smtClean="0">
                <a:solidFill>
                  <a:schemeClr val="tx2"/>
                </a:solidFill>
              </a:rPr>
              <a:t>Provide social contacts</a:t>
            </a:r>
          </a:p>
          <a:p>
            <a:pPr>
              <a:lnSpc>
                <a:spcPct val="90000"/>
              </a:lnSpc>
              <a:buSzPct val="65000"/>
              <a:buFont typeface="Arial" panose="020B0604020202020204" pitchFamily="34" charset="0"/>
              <a:buChar char="•"/>
            </a:pPr>
            <a:r>
              <a:rPr lang="en-US" sz="3200" dirty="0" smtClean="0">
                <a:solidFill>
                  <a:schemeClr val="tx2"/>
                </a:solidFill>
              </a:rPr>
              <a:t>Improve dignity </a:t>
            </a:r>
          </a:p>
          <a:p>
            <a:pPr>
              <a:lnSpc>
                <a:spcPct val="90000"/>
              </a:lnSpc>
              <a:buSzPct val="65000"/>
              <a:buFont typeface="Arial" panose="020B0604020202020204" pitchFamily="34" charset="0"/>
              <a:buChar char="•"/>
            </a:pPr>
            <a:r>
              <a:rPr lang="en-US" sz="3200" dirty="0" smtClean="0">
                <a:solidFill>
                  <a:schemeClr val="tx2"/>
                </a:solidFill>
              </a:rPr>
              <a:t>Improve outcomes</a:t>
            </a:r>
          </a:p>
          <a:p>
            <a:pPr algn="ctr">
              <a:lnSpc>
                <a:spcPct val="90000"/>
              </a:lnSpc>
            </a:pPr>
            <a:endParaRPr lang="en-US" dirty="0" smtClean="0"/>
          </a:p>
        </p:txBody>
      </p:sp>
      <p:sp>
        <p:nvSpPr>
          <p:cNvPr id="5125" name="Text Box 4"/>
          <p:cNvSpPr txBox="1">
            <a:spLocks noChangeArrowheads="1"/>
          </p:cNvSpPr>
          <p:nvPr/>
        </p:nvSpPr>
        <p:spPr bwMode="auto">
          <a:xfrm>
            <a:off x="533400" y="406315"/>
            <a:ext cx="7924800" cy="553998"/>
          </a:xfrm>
          <a:prstGeom prst="rect">
            <a:avLst/>
          </a:prstGeom>
          <a:noFill/>
          <a:ln>
            <a:noFill/>
          </a:ln>
          <a:effectLst/>
          <a:extLst>
            <a:ext uri="{909E8E84-426E-40DD-AFC4-6F175D3DCCD1}">
              <a14:hiddenFill xmlns:a14="http://schemas.microsoft.com/office/drawing/2010/main">
                <a:gradFill rotWithShape="1">
                  <a:gsLst>
                    <a:gs pos="0">
                      <a:schemeClr val="accent2">
                        <a:alpha val="60001"/>
                      </a:schemeClr>
                    </a:gs>
                    <a:gs pos="100000">
                      <a:srgbClr val="765E2F">
                        <a:alpha val="35001"/>
                      </a:srgbClr>
                    </a:gs>
                  </a:gsLst>
                  <a:lin ang="5400000" scaled="1"/>
                </a:gra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3300" dirty="0" smtClean="0">
                <a:solidFill>
                  <a:schemeClr val="bg1">
                    <a:lumMod val="65000"/>
                  </a:schemeClr>
                </a:solidFill>
                <a:latin typeface="+mj-lt"/>
              </a:rPr>
              <a:t>    </a:t>
            </a:r>
            <a:r>
              <a:rPr lang="en-US" sz="3600" dirty="0" smtClean="0">
                <a:solidFill>
                  <a:schemeClr val="accent1"/>
                </a:solidFill>
                <a:latin typeface="+mj-lt"/>
              </a:rPr>
              <a:t>Nutrition </a:t>
            </a:r>
            <a:r>
              <a:rPr lang="en-US" sz="3600" dirty="0">
                <a:solidFill>
                  <a:schemeClr val="accent1"/>
                </a:solidFill>
                <a:latin typeface="+mj-lt"/>
              </a:rPr>
              <a:t>Interventions: Dining</a:t>
            </a:r>
          </a:p>
        </p:txBody>
      </p:sp>
      <p:pic>
        <p:nvPicPr>
          <p:cNvPr id="322565" name="Picture 5" descr="culture change15birthd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886200"/>
            <a:ext cx="3733800" cy="2482850"/>
          </a:xfrm>
          <a:prstGeom prst="rect">
            <a:avLst/>
          </a:prstGeom>
          <a:noFill/>
          <a:ln w="76200">
            <a:solidFill>
              <a:srgbClr val="FF66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698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322565"/>
                                        </p:tgtEl>
                                        <p:attrNameLst>
                                          <p:attrName>style.visibility</p:attrName>
                                        </p:attrNameLst>
                                      </p:cBhvr>
                                      <p:to>
                                        <p:strVal val="visible"/>
                                      </p:to>
                                    </p:set>
                                    <p:anim calcmode="lin" valueType="num">
                                      <p:cBhvr>
                                        <p:cTn id="7" dur="2000" fill="hold"/>
                                        <p:tgtEl>
                                          <p:spTgt spid="322565"/>
                                        </p:tgtEl>
                                        <p:attrNameLst>
                                          <p:attrName>ppt_w</p:attrName>
                                        </p:attrNameLst>
                                      </p:cBhvr>
                                      <p:tavLst>
                                        <p:tav tm="0">
                                          <p:val>
                                            <p:strVal val="#ppt_w*0.70"/>
                                          </p:val>
                                        </p:tav>
                                        <p:tav tm="100000">
                                          <p:val>
                                            <p:strVal val="#ppt_w"/>
                                          </p:val>
                                        </p:tav>
                                      </p:tavLst>
                                    </p:anim>
                                    <p:anim calcmode="lin" valueType="num">
                                      <p:cBhvr>
                                        <p:cTn id="8" dur="2000" fill="hold"/>
                                        <p:tgtEl>
                                          <p:spTgt spid="322565"/>
                                        </p:tgtEl>
                                        <p:attrNameLst>
                                          <p:attrName>ppt_h</p:attrName>
                                        </p:attrNameLst>
                                      </p:cBhvr>
                                      <p:tavLst>
                                        <p:tav tm="0">
                                          <p:val>
                                            <p:strVal val="#ppt_h"/>
                                          </p:val>
                                        </p:tav>
                                        <p:tav tm="100000">
                                          <p:val>
                                            <p:strVal val="#ppt_h"/>
                                          </p:val>
                                        </p:tav>
                                      </p:tavLst>
                                    </p:anim>
                                    <p:animEffect transition="in" filter="fade">
                                      <p:cBhvr>
                                        <p:cTn id="9" dur="2000"/>
                                        <p:tgtEl>
                                          <p:spTgt spid="322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457200" y="0"/>
            <a:ext cx="8458200" cy="990600"/>
          </a:xfrm>
        </p:spPr>
        <p:txBody>
          <a:bodyPr>
            <a:normAutofit/>
          </a:bodyPr>
          <a:lstStyle/>
          <a:p>
            <a:pPr eaLnBrk="1" hangingPunct="1"/>
            <a:r>
              <a:rPr lang="en-US" sz="4000" dirty="0" smtClean="0">
                <a:latin typeface="Arial" charset="0"/>
              </a:rPr>
              <a:t> </a:t>
            </a:r>
            <a:r>
              <a:rPr lang="en-US" sz="3600" dirty="0" smtClean="0">
                <a:solidFill>
                  <a:schemeClr val="accent1"/>
                </a:solidFill>
              </a:rPr>
              <a:t>Nutrition Interventions: Dining</a:t>
            </a:r>
          </a:p>
        </p:txBody>
      </p:sp>
      <p:sp>
        <p:nvSpPr>
          <p:cNvPr id="11268" name="Rectangle 3"/>
          <p:cNvSpPr>
            <a:spLocks noGrp="1" noChangeArrowheads="1"/>
          </p:cNvSpPr>
          <p:nvPr>
            <p:ph type="body" idx="1"/>
          </p:nvPr>
        </p:nvSpPr>
        <p:spPr/>
        <p:txBody>
          <a:bodyPr/>
          <a:lstStyle/>
          <a:p>
            <a:pPr marL="274320" lvl="1" indent="0" eaLnBrk="1" hangingPunct="1">
              <a:buNone/>
            </a:pPr>
            <a:r>
              <a:rPr lang="en-US" sz="3200" dirty="0" smtClean="0">
                <a:latin typeface="Arial" charset="0"/>
              </a:rPr>
              <a:t>Enhance the dining experience</a:t>
            </a:r>
          </a:p>
          <a:p>
            <a:pPr lvl="2" eaLnBrk="1" hangingPunct="1">
              <a:buClr>
                <a:schemeClr val="accent1"/>
              </a:buClr>
              <a:buFont typeface="Arial" panose="020B0604020202020204" pitchFamily="34" charset="0"/>
              <a:buChar char="•"/>
            </a:pPr>
            <a:r>
              <a:rPr lang="en-US" sz="3200" dirty="0" smtClean="0">
                <a:solidFill>
                  <a:schemeClr val="tx2"/>
                </a:solidFill>
                <a:latin typeface="Arial" charset="0"/>
              </a:rPr>
              <a:t>Favorite food, comfort food, ethnic food</a:t>
            </a:r>
          </a:p>
          <a:p>
            <a:pPr lvl="2" eaLnBrk="1" hangingPunct="1">
              <a:buClr>
                <a:schemeClr val="accent1"/>
              </a:buClr>
              <a:buFont typeface="Arial" panose="020B0604020202020204" pitchFamily="34" charset="0"/>
              <a:buChar char="•"/>
            </a:pPr>
            <a:r>
              <a:rPr lang="en-US" sz="3200" dirty="0" smtClean="0">
                <a:solidFill>
                  <a:schemeClr val="tx2"/>
                </a:solidFill>
                <a:latin typeface="Arial" charset="0"/>
              </a:rPr>
              <a:t>Accessibility:  when hungry or longing for specific foods</a:t>
            </a:r>
          </a:p>
          <a:p>
            <a:pPr lvl="2" eaLnBrk="1" hangingPunct="1">
              <a:buClr>
                <a:schemeClr val="accent1"/>
              </a:buClr>
              <a:buFont typeface="Arial" panose="020B0604020202020204" pitchFamily="34" charset="0"/>
              <a:buChar char="•"/>
            </a:pPr>
            <a:r>
              <a:rPr lang="en-US" sz="3200" dirty="0" smtClean="0">
                <a:solidFill>
                  <a:schemeClr val="tx2"/>
                </a:solidFill>
                <a:latin typeface="Arial" charset="0"/>
              </a:rPr>
              <a:t>Food first, then supplements</a:t>
            </a:r>
          </a:p>
          <a:p>
            <a:pPr marL="594360" lvl="2" indent="0" eaLnBrk="1" hangingPunct="1">
              <a:buNone/>
            </a:pPr>
            <a:endParaRPr lang="en-US" dirty="0" smtClean="0"/>
          </a:p>
        </p:txBody>
      </p:sp>
      <p:pic>
        <p:nvPicPr>
          <p:cNvPr id="11269" name="Picture 4" descr="ea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419600"/>
            <a:ext cx="2667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47606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AutoShape 2"/>
          <p:cNvSpPr>
            <a:spLocks noGrp="1" noChangeArrowheads="1"/>
          </p:cNvSpPr>
          <p:nvPr>
            <p:ph type="title"/>
          </p:nvPr>
        </p:nvSpPr>
        <p:spPr>
          <a:xfrm>
            <a:off x="331418" y="228600"/>
            <a:ext cx="8534400" cy="838200"/>
          </a:xfrm>
        </p:spPr>
        <p:txBody>
          <a:bodyPr>
            <a:normAutofit/>
          </a:bodyPr>
          <a:lstStyle/>
          <a:p>
            <a:pPr eaLnBrk="1" hangingPunct="1"/>
            <a:r>
              <a:rPr lang="en-US" sz="3600" dirty="0" smtClean="0">
                <a:solidFill>
                  <a:schemeClr val="accent1"/>
                </a:solidFill>
              </a:rPr>
              <a:t>Nutrition Interventions: Dining</a:t>
            </a:r>
          </a:p>
        </p:txBody>
      </p:sp>
      <p:sp>
        <p:nvSpPr>
          <p:cNvPr id="8197" name="Rectangle 3"/>
          <p:cNvSpPr>
            <a:spLocks noGrp="1" noChangeArrowheads="1"/>
          </p:cNvSpPr>
          <p:nvPr>
            <p:ph type="body" idx="1"/>
          </p:nvPr>
        </p:nvSpPr>
        <p:spPr>
          <a:xfrm>
            <a:off x="228600" y="1676400"/>
            <a:ext cx="8302625" cy="4724400"/>
          </a:xfrm>
        </p:spPr>
        <p:txBody>
          <a:bodyPr/>
          <a:lstStyle/>
          <a:p>
            <a:pPr eaLnBrk="1" hangingPunct="1">
              <a:lnSpc>
                <a:spcPct val="90000"/>
              </a:lnSpc>
              <a:buClr>
                <a:schemeClr val="bg2"/>
              </a:buClr>
            </a:pPr>
            <a:r>
              <a:rPr lang="en-US" sz="3200" dirty="0" smtClean="0"/>
              <a:t>Food Preparation and Meal Service</a:t>
            </a:r>
          </a:p>
          <a:p>
            <a:pPr lvl="1" eaLnBrk="1" hangingPunct="1">
              <a:lnSpc>
                <a:spcPct val="90000"/>
              </a:lnSpc>
              <a:buClr>
                <a:srgbClr val="FA9500"/>
              </a:buClr>
              <a:buFont typeface="Arial" panose="020B0604020202020204" pitchFamily="34" charset="0"/>
              <a:buChar char="•"/>
            </a:pPr>
            <a:r>
              <a:rPr lang="en-US" sz="2400" dirty="0" smtClean="0"/>
              <a:t>Respect individual preferences and habits regarding meal consumption</a:t>
            </a:r>
          </a:p>
          <a:p>
            <a:pPr lvl="1" eaLnBrk="1" hangingPunct="1">
              <a:lnSpc>
                <a:spcPct val="90000"/>
              </a:lnSpc>
              <a:buClr>
                <a:srgbClr val="FA9500"/>
              </a:buClr>
              <a:buFont typeface="Arial" panose="020B0604020202020204" pitchFamily="34" charset="0"/>
              <a:buChar char="•"/>
            </a:pPr>
            <a:r>
              <a:rPr lang="en-US" sz="2400" dirty="0" smtClean="0"/>
              <a:t>Train staff on cooking methods that enhance          appearance and palatability</a:t>
            </a:r>
          </a:p>
          <a:p>
            <a:pPr lvl="1" eaLnBrk="1" hangingPunct="1">
              <a:lnSpc>
                <a:spcPct val="90000"/>
              </a:lnSpc>
              <a:buClr>
                <a:srgbClr val="FA9500"/>
              </a:buClr>
              <a:buFont typeface="Arial" panose="020B0604020202020204" pitchFamily="34" charset="0"/>
              <a:buChar char="•"/>
            </a:pPr>
            <a:r>
              <a:rPr lang="en-US" sz="2400" dirty="0" smtClean="0"/>
              <a:t>Observe meal service:</a:t>
            </a:r>
            <a:r>
              <a:rPr lang="en-US" sz="2400" dirty="0" smtClean="0">
                <a:solidFill>
                  <a:srgbClr val="000066"/>
                </a:solidFill>
              </a:rPr>
              <a:t> </a:t>
            </a:r>
          </a:p>
          <a:p>
            <a:pPr lvl="2" eaLnBrk="1" hangingPunct="1">
              <a:lnSpc>
                <a:spcPct val="90000"/>
              </a:lnSpc>
              <a:buClr>
                <a:schemeClr val="accent1"/>
              </a:buClr>
              <a:buSzPct val="50000"/>
              <a:buFont typeface="Courier New" panose="02070309020205020404" pitchFamily="49" charset="0"/>
              <a:buChar char="o"/>
            </a:pPr>
            <a:r>
              <a:rPr lang="en-US" sz="2400" dirty="0" smtClean="0"/>
              <a:t>Environment				</a:t>
            </a:r>
          </a:p>
          <a:p>
            <a:pPr lvl="2" eaLnBrk="1" hangingPunct="1">
              <a:lnSpc>
                <a:spcPct val="90000"/>
              </a:lnSpc>
              <a:buClr>
                <a:schemeClr val="accent1"/>
              </a:buClr>
              <a:buSzPct val="50000"/>
              <a:buFont typeface="Courier New" panose="02070309020205020404" pitchFamily="49" charset="0"/>
              <a:buChar char="o"/>
            </a:pPr>
            <a:r>
              <a:rPr lang="en-US" sz="2400" dirty="0" smtClean="0"/>
              <a:t>Assistance</a:t>
            </a:r>
          </a:p>
          <a:p>
            <a:pPr lvl="2" eaLnBrk="1" hangingPunct="1">
              <a:lnSpc>
                <a:spcPct val="90000"/>
              </a:lnSpc>
              <a:buClr>
                <a:schemeClr val="accent1"/>
              </a:buClr>
              <a:buSzPct val="50000"/>
              <a:buFont typeface="Courier New" panose="02070309020205020404" pitchFamily="49" charset="0"/>
              <a:buChar char="o"/>
            </a:pPr>
            <a:r>
              <a:rPr lang="en-US" sz="2400" dirty="0" smtClean="0"/>
              <a:t>Meal Frequency</a:t>
            </a:r>
          </a:p>
        </p:txBody>
      </p:sp>
      <p:pic>
        <p:nvPicPr>
          <p:cNvPr id="8198" name="Picture 6" descr="07P176_viginia_brown_senior_activities_2007_02-02%20(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810000"/>
            <a:ext cx="2667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6769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33400" y="2743200"/>
            <a:ext cx="8153400" cy="3429000"/>
          </a:xfrm>
        </p:spPr>
        <p:txBody>
          <a:bodyPr>
            <a:noAutofit/>
          </a:bodyPr>
          <a:lstStyle/>
          <a:p>
            <a:pPr algn="l"/>
            <a:r>
              <a:rPr lang="en-US" sz="3200" b="0" u="sng" cap="none" dirty="0" smtClean="0">
                <a:cs typeface="Times New Roman" panose="02020603050405020304" pitchFamily="18" charset="0"/>
              </a:rPr>
              <a:t>Registered Dietitian </a:t>
            </a:r>
            <a:r>
              <a:rPr lang="en-US" sz="3200" b="0" cap="none" dirty="0" smtClean="0">
                <a:cs typeface="Times New Roman" panose="02020603050405020304" pitchFamily="18" charset="0"/>
              </a:rPr>
              <a:t>–</a:t>
            </a:r>
          </a:p>
          <a:p>
            <a:pPr marL="285750" indent="-285750" algn="l">
              <a:buFont typeface="Arial" charset="0"/>
              <a:buChar char="•"/>
            </a:pPr>
            <a:r>
              <a:rPr lang="en-US" sz="3200" b="0" cap="none" dirty="0" smtClean="0">
                <a:cs typeface="Times New Roman" panose="02020603050405020304" pitchFamily="18" charset="0"/>
              </a:rPr>
              <a:t>Performs an annual assessment which includes estimation of nutrition and fluid needs</a:t>
            </a:r>
          </a:p>
          <a:p>
            <a:pPr marL="285750" indent="-285750" algn="l">
              <a:buFont typeface="Arial" charset="0"/>
              <a:buChar char="•"/>
            </a:pPr>
            <a:r>
              <a:rPr lang="en-US" sz="3200" b="0" cap="none" dirty="0" smtClean="0">
                <a:cs typeface="Times New Roman" panose="02020603050405020304" pitchFamily="18" charset="0"/>
              </a:rPr>
              <a:t>Develops person-specific nutrition related goals</a:t>
            </a:r>
          </a:p>
          <a:p>
            <a:pPr algn="l"/>
            <a:endParaRPr lang="en-US" sz="2000" cap="none" dirty="0">
              <a:latin typeface="Times New Roman" panose="02020603050405020304" pitchFamily="18" charset="0"/>
              <a:cs typeface="Times New Roman" panose="02020603050405020304" pitchFamily="18" charset="0"/>
            </a:endParaRPr>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13221778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86800" cy="3810000"/>
          </a:xfrm>
        </p:spPr>
        <p:txBody>
          <a:bodyPr>
            <a:noAutofit/>
          </a:bodyPr>
          <a:lstStyle/>
          <a:p>
            <a:pPr algn="l"/>
            <a:r>
              <a:rPr lang="en-US" sz="2400" b="0" u="sng" cap="none" dirty="0" smtClean="0"/>
              <a:t>Recommended Publications </a:t>
            </a:r>
            <a:r>
              <a:rPr lang="en-US" sz="2400" b="0" cap="none" dirty="0" smtClean="0"/>
              <a:t>–</a:t>
            </a:r>
          </a:p>
          <a:p>
            <a:pPr algn="l"/>
            <a:endParaRPr lang="en-US" sz="1000" b="0" cap="none" dirty="0" smtClean="0"/>
          </a:p>
          <a:p>
            <a:pPr algn="l"/>
            <a:r>
              <a:rPr lang="en-US" sz="2000" b="0" cap="none" dirty="0" smtClean="0"/>
              <a:t>Available from the Academy of Nutrition and Dietetics-DPG: Consultant Dietitians in Health Care Facilities </a:t>
            </a:r>
          </a:p>
          <a:p>
            <a:pPr algn="l"/>
            <a:endParaRPr lang="en-US" sz="800" b="0" cap="none" dirty="0"/>
          </a:p>
          <a:p>
            <a:pPr marL="342900" indent="-342900" algn="l">
              <a:buAutoNum type="arabicPeriod"/>
            </a:pPr>
            <a:r>
              <a:rPr lang="en-US" sz="2000" b="0" cap="none" dirty="0" smtClean="0"/>
              <a:t>Nutrition Management &amp; Restorative Dining for Older Adults</a:t>
            </a:r>
          </a:p>
          <a:p>
            <a:pPr marL="342900" indent="-342900" algn="l">
              <a:buAutoNum type="arabicPeriod"/>
            </a:pPr>
            <a:r>
              <a:rPr lang="en-US" sz="2000" b="0" cap="none" dirty="0" smtClean="0"/>
              <a:t>Dining Skills Manual: Practical Interventions for the Caregivers of Older Adults with Eating Problems</a:t>
            </a:r>
          </a:p>
          <a:p>
            <a:pPr algn="l"/>
            <a:r>
              <a:rPr lang="en-US" sz="2000" b="0" cap="none" dirty="0" smtClean="0"/>
              <a:t>Available from Pioneer Network Food &amp; Dining Clinical Standards Task Force</a:t>
            </a:r>
          </a:p>
          <a:p>
            <a:pPr marL="342900" indent="-342900" algn="l">
              <a:buAutoNum type="arabicPeriod"/>
            </a:pPr>
            <a:r>
              <a:rPr lang="en-US" sz="2000" b="0" cap="none" dirty="0" smtClean="0"/>
              <a:t>New Dining Practice Standards</a:t>
            </a:r>
          </a:p>
          <a:p>
            <a:pPr algn="l"/>
            <a:endParaRPr lang="en-US" sz="1800" cap="none" dirty="0"/>
          </a:p>
        </p:txBody>
      </p:sp>
      <p:sp>
        <p:nvSpPr>
          <p:cNvPr id="3" name="Title 2"/>
          <p:cNvSpPr>
            <a:spLocks noGrp="1"/>
          </p:cNvSpPr>
          <p:nvPr>
            <p:ph type="ctrTitle"/>
          </p:nvPr>
        </p:nvSpPr>
        <p:spPr/>
        <p:txBody>
          <a:bodyPr/>
          <a:lstStyle/>
          <a:p>
            <a:r>
              <a:rPr lang="en-US" dirty="0" smtClean="0"/>
              <a:t>Feeding Strategies for Maladaptive Behaviors</a:t>
            </a:r>
            <a:endParaRPr lang="en-US" dirty="0"/>
          </a:p>
        </p:txBody>
      </p:sp>
    </p:spTree>
    <p:extLst>
      <p:ext uri="{BB962C8B-B14F-4D97-AF65-F5344CB8AC3E}">
        <p14:creationId xmlns:p14="http://schemas.microsoft.com/office/powerpoint/2010/main" val="19160235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81000" y="2667000"/>
            <a:ext cx="8305800" cy="3657600"/>
          </a:xfrm>
        </p:spPr>
        <p:txBody>
          <a:bodyPr>
            <a:noAutofit/>
          </a:bodyPr>
          <a:lstStyle/>
          <a:p>
            <a:pPr algn="l"/>
            <a:r>
              <a:rPr lang="en-US" sz="2400" b="0" u="sng" cap="none" dirty="0" smtClean="0">
                <a:solidFill>
                  <a:schemeClr val="tx1"/>
                </a:solidFill>
              </a:rPr>
              <a:t>Forgetting to eat, chew, or swallow </a:t>
            </a:r>
            <a:r>
              <a:rPr lang="en-US" sz="2400" b="0" cap="none" dirty="0" smtClean="0"/>
              <a:t>–</a:t>
            </a:r>
          </a:p>
          <a:p>
            <a:pPr algn="l"/>
            <a:endParaRPr lang="en-US" sz="2400" b="0" cap="none" dirty="0" smtClean="0"/>
          </a:p>
          <a:p>
            <a:pPr marL="742950" lvl="1" indent="-285750" algn="l">
              <a:buFont typeface="Arial" pitchFamily="34" charset="0"/>
              <a:buChar char="•"/>
            </a:pPr>
            <a:r>
              <a:rPr lang="en-US" sz="2400" b="0" cap="none" dirty="0" smtClean="0"/>
              <a:t>Supervise closely and give verbal prompts to eat, chew, and swallow</a:t>
            </a:r>
          </a:p>
          <a:p>
            <a:pPr marL="742950" lvl="1" indent="-285750" algn="l">
              <a:buFont typeface="Arial" pitchFamily="34" charset="0"/>
              <a:buChar char="•"/>
            </a:pPr>
            <a:r>
              <a:rPr lang="en-US" sz="2400" b="0" cap="none" dirty="0" smtClean="0"/>
              <a:t>Provide physical prompts: hand over hand assistance</a:t>
            </a:r>
          </a:p>
          <a:p>
            <a:pPr marL="742950" lvl="1" indent="-285750" algn="l">
              <a:buFont typeface="Arial" pitchFamily="34" charset="0"/>
              <a:buChar char="•"/>
            </a:pPr>
            <a:r>
              <a:rPr lang="en-US" sz="2400" b="0" cap="none" dirty="0" smtClean="0"/>
              <a:t>Consider food consistency changes </a:t>
            </a:r>
            <a:endParaRPr lang="en-US" sz="2400" b="0" cap="none" dirty="0"/>
          </a:p>
        </p:txBody>
      </p:sp>
      <p:sp>
        <p:nvSpPr>
          <p:cNvPr id="3" name="Title 2"/>
          <p:cNvSpPr>
            <a:spLocks noGrp="1"/>
          </p:cNvSpPr>
          <p:nvPr>
            <p:ph type="ctrTitle"/>
          </p:nvPr>
        </p:nvSpPr>
        <p:spPr/>
        <p:txBody>
          <a:bodyPr/>
          <a:lstStyle/>
          <a:p>
            <a:r>
              <a:rPr lang="en-US" dirty="0" smtClean="0"/>
              <a:t>Feeding Strategies</a:t>
            </a:r>
            <a:endParaRPr lang="en-US" dirty="0"/>
          </a:p>
        </p:txBody>
      </p:sp>
    </p:spTree>
    <p:extLst>
      <p:ext uri="{BB962C8B-B14F-4D97-AF65-F5344CB8AC3E}">
        <p14:creationId xmlns:p14="http://schemas.microsoft.com/office/powerpoint/2010/main" val="1026280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667000"/>
            <a:ext cx="8610600" cy="3657600"/>
          </a:xfrm>
        </p:spPr>
        <p:txBody>
          <a:bodyPr>
            <a:noAutofit/>
          </a:bodyPr>
          <a:lstStyle/>
          <a:p>
            <a:pPr algn="l"/>
            <a:r>
              <a:rPr lang="en-US" sz="2400" b="0" u="sng" cap="none" dirty="0" smtClean="0">
                <a:solidFill>
                  <a:schemeClr val="tx1"/>
                </a:solidFill>
              </a:rPr>
              <a:t>Excessive chewing </a:t>
            </a:r>
            <a:r>
              <a:rPr lang="en-US" sz="2400" b="0" cap="none" dirty="0" smtClean="0">
                <a:solidFill>
                  <a:schemeClr val="tx1"/>
                </a:solidFill>
              </a:rPr>
              <a:t>–</a:t>
            </a:r>
          </a:p>
          <a:p>
            <a:pPr algn="l"/>
            <a:endParaRPr lang="en-US" sz="2400" b="0" cap="none" dirty="0" smtClean="0"/>
          </a:p>
          <a:p>
            <a:pPr marL="742950" lvl="1" indent="-285750" algn="l">
              <a:buFont typeface="Arial" pitchFamily="34" charset="0"/>
              <a:buChar char="•"/>
            </a:pPr>
            <a:r>
              <a:rPr lang="en-US" sz="2400" b="0" cap="none" dirty="0" smtClean="0"/>
              <a:t>Observe swallow for possible difficulty or pain</a:t>
            </a:r>
          </a:p>
          <a:p>
            <a:pPr marL="742950" lvl="1" indent="-285750" algn="l">
              <a:buFont typeface="Arial" pitchFamily="34" charset="0"/>
              <a:buChar char="•"/>
            </a:pPr>
            <a:r>
              <a:rPr lang="en-US" sz="2400" b="0" cap="none" dirty="0" smtClean="0"/>
              <a:t>Request speech/dental assessment for oral problems</a:t>
            </a:r>
          </a:p>
          <a:p>
            <a:pPr marL="742950" lvl="1" indent="-285750" algn="l">
              <a:buFont typeface="Arial" pitchFamily="34" charset="0"/>
              <a:buChar char="•"/>
            </a:pPr>
            <a:r>
              <a:rPr lang="en-US" sz="2400" b="0" cap="none" dirty="0" smtClean="0"/>
              <a:t>Give verbal prompts to swallow</a:t>
            </a:r>
          </a:p>
          <a:p>
            <a:pPr marL="742950" lvl="1" indent="-285750" algn="l">
              <a:buFont typeface="Arial" pitchFamily="34" charset="0"/>
              <a:buChar char="•"/>
            </a:pPr>
            <a:r>
              <a:rPr lang="en-US" sz="2400" b="0" cap="none" dirty="0" smtClean="0"/>
              <a:t>Offer small bites of food</a:t>
            </a:r>
            <a:endParaRPr lang="en-US" sz="2400" b="0" cap="none" dirty="0"/>
          </a:p>
        </p:txBody>
      </p:sp>
      <p:sp>
        <p:nvSpPr>
          <p:cNvPr id="3" name="Title 2"/>
          <p:cNvSpPr>
            <a:spLocks noGrp="1"/>
          </p:cNvSpPr>
          <p:nvPr>
            <p:ph type="ctrTitle"/>
          </p:nvPr>
        </p:nvSpPr>
        <p:spPr/>
        <p:txBody>
          <a:bodyPr/>
          <a:lstStyle/>
          <a:p>
            <a:r>
              <a:rPr lang="en-US" dirty="0" smtClean="0"/>
              <a:t>Feeding Strategies </a:t>
            </a:r>
            <a:endParaRPr lang="en-US" dirty="0"/>
          </a:p>
        </p:txBody>
      </p:sp>
    </p:spTree>
    <p:extLst>
      <p:ext uri="{BB962C8B-B14F-4D97-AF65-F5344CB8AC3E}">
        <p14:creationId xmlns:p14="http://schemas.microsoft.com/office/powerpoint/2010/main" val="1711722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2743200"/>
            <a:ext cx="8382000" cy="3733800"/>
          </a:xfrm>
        </p:spPr>
        <p:txBody>
          <a:bodyPr>
            <a:noAutofit/>
          </a:bodyPr>
          <a:lstStyle/>
          <a:p>
            <a:pPr algn="l"/>
            <a:r>
              <a:rPr lang="en-US" sz="2400" b="0" u="sng" cap="none" dirty="0" smtClean="0">
                <a:solidFill>
                  <a:schemeClr val="tx1"/>
                </a:solidFill>
              </a:rPr>
              <a:t>Eating too quickly/slowly </a:t>
            </a:r>
            <a:r>
              <a:rPr lang="en-US" sz="2400" b="0" cap="none" dirty="0" smtClean="0">
                <a:solidFill>
                  <a:schemeClr val="tx1"/>
                </a:solidFill>
              </a:rPr>
              <a:t>–</a:t>
            </a:r>
          </a:p>
          <a:p>
            <a:pPr algn="l"/>
            <a:endParaRPr lang="en-US" sz="2400" b="0" cap="none" dirty="0" smtClean="0"/>
          </a:p>
          <a:p>
            <a:pPr marL="742950" lvl="1" indent="-285750" algn="l">
              <a:buFont typeface="Arial" pitchFamily="34" charset="0"/>
              <a:buChar char="•"/>
            </a:pPr>
            <a:r>
              <a:rPr lang="en-US" sz="2400" b="0" cap="none" dirty="0" smtClean="0"/>
              <a:t>Provide eating companions who eat at normal pace and encourage conversation</a:t>
            </a:r>
          </a:p>
          <a:p>
            <a:pPr marL="742950" lvl="1" indent="-285750" algn="l">
              <a:buFont typeface="Arial" pitchFamily="34" charset="0"/>
              <a:buChar char="•"/>
            </a:pPr>
            <a:r>
              <a:rPr lang="en-US" sz="2400" b="0" cap="none" dirty="0" smtClean="0"/>
              <a:t>Serve courses one at a time</a:t>
            </a:r>
          </a:p>
          <a:p>
            <a:pPr marL="742950" lvl="1" indent="-285750" algn="l">
              <a:buFont typeface="Arial" pitchFamily="34" charset="0"/>
              <a:buChar char="•"/>
            </a:pPr>
            <a:r>
              <a:rPr lang="en-US" sz="2400" b="0" cap="none" dirty="0" smtClean="0"/>
              <a:t>Do not rush the meal time</a:t>
            </a:r>
          </a:p>
          <a:p>
            <a:pPr algn="l"/>
            <a:endParaRPr lang="en-US" sz="2400" dirty="0"/>
          </a:p>
        </p:txBody>
      </p:sp>
      <p:sp>
        <p:nvSpPr>
          <p:cNvPr id="3" name="Title 2"/>
          <p:cNvSpPr>
            <a:spLocks noGrp="1"/>
          </p:cNvSpPr>
          <p:nvPr>
            <p:ph type="ctrTitle"/>
          </p:nvPr>
        </p:nvSpPr>
        <p:spPr/>
        <p:txBody>
          <a:bodyPr/>
          <a:lstStyle/>
          <a:p>
            <a:r>
              <a:rPr lang="en-US" dirty="0" smtClean="0"/>
              <a:t>Feeding Strategies </a:t>
            </a:r>
            <a:endParaRPr lang="en-US" dirty="0"/>
          </a:p>
        </p:txBody>
      </p:sp>
    </p:spTree>
    <p:extLst>
      <p:ext uri="{BB962C8B-B14F-4D97-AF65-F5344CB8AC3E}">
        <p14:creationId xmlns:p14="http://schemas.microsoft.com/office/powerpoint/2010/main" val="1538868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667000"/>
            <a:ext cx="8763000" cy="3657600"/>
          </a:xfrm>
        </p:spPr>
        <p:txBody>
          <a:bodyPr>
            <a:noAutofit/>
          </a:bodyPr>
          <a:lstStyle/>
          <a:p>
            <a:pPr algn="l"/>
            <a:r>
              <a:rPr lang="en-US" sz="2400" b="0" u="sng" cap="none" dirty="0" smtClean="0">
                <a:solidFill>
                  <a:schemeClr val="tx1"/>
                </a:solidFill>
              </a:rPr>
              <a:t>Eating non-edible items </a:t>
            </a:r>
            <a:r>
              <a:rPr lang="en-US" sz="2400" b="0" cap="none" dirty="0" smtClean="0">
                <a:solidFill>
                  <a:schemeClr val="tx1"/>
                </a:solidFill>
              </a:rPr>
              <a:t>–</a:t>
            </a:r>
          </a:p>
          <a:p>
            <a:pPr algn="l"/>
            <a:endParaRPr lang="en-US" sz="2400" b="0" cap="none" dirty="0" smtClean="0"/>
          </a:p>
          <a:p>
            <a:pPr marL="742950" lvl="1" indent="-285750" algn="l">
              <a:buFont typeface="Arial" pitchFamily="34" charset="0"/>
              <a:buChar char="•"/>
            </a:pPr>
            <a:r>
              <a:rPr lang="en-US" sz="2400" b="0" cap="none" dirty="0" smtClean="0"/>
              <a:t>Remove inedible skins, pits, seeds, and shells from food items</a:t>
            </a:r>
          </a:p>
          <a:p>
            <a:pPr marL="742950" lvl="1" indent="-285750" algn="l">
              <a:buFont typeface="Arial" pitchFamily="34" charset="0"/>
              <a:buChar char="•"/>
            </a:pPr>
            <a:r>
              <a:rPr lang="en-US" sz="2400" dirty="0" smtClean="0"/>
              <a:t>Remove toothpicks from sandwiches</a:t>
            </a:r>
            <a:endParaRPr lang="en-US" sz="2400" b="0" cap="none" dirty="0" smtClean="0"/>
          </a:p>
          <a:p>
            <a:pPr marL="742950" lvl="1" indent="-285750" algn="l">
              <a:buFont typeface="Arial" pitchFamily="34" charset="0"/>
              <a:buChar char="•"/>
            </a:pPr>
            <a:r>
              <a:rPr lang="en-US" sz="2400" b="0" cap="none" dirty="0" smtClean="0"/>
              <a:t>Remove nonedible objects from the table</a:t>
            </a:r>
          </a:p>
          <a:p>
            <a:pPr marL="742950" lvl="1" indent="-285750" algn="l">
              <a:buFont typeface="Arial" pitchFamily="34" charset="0"/>
              <a:buChar char="•"/>
            </a:pPr>
            <a:r>
              <a:rPr lang="en-US" sz="2400" b="0" cap="none" dirty="0" smtClean="0"/>
              <a:t>Provide finger foods</a:t>
            </a:r>
            <a:endParaRPr lang="en-US" sz="2400" b="0" cap="none" dirty="0"/>
          </a:p>
        </p:txBody>
      </p:sp>
      <p:sp>
        <p:nvSpPr>
          <p:cNvPr id="3" name="Title 2"/>
          <p:cNvSpPr>
            <a:spLocks noGrp="1"/>
          </p:cNvSpPr>
          <p:nvPr>
            <p:ph type="ctrTitle"/>
          </p:nvPr>
        </p:nvSpPr>
        <p:spPr/>
        <p:txBody>
          <a:bodyPr/>
          <a:lstStyle/>
          <a:p>
            <a:r>
              <a:rPr lang="en-US" dirty="0" smtClean="0"/>
              <a:t>Feeding Strategies </a:t>
            </a:r>
            <a:endParaRPr lang="en-US" dirty="0"/>
          </a:p>
        </p:txBody>
      </p:sp>
    </p:spTree>
    <p:extLst>
      <p:ext uri="{BB962C8B-B14F-4D97-AF65-F5344CB8AC3E}">
        <p14:creationId xmlns:p14="http://schemas.microsoft.com/office/powerpoint/2010/main" val="27747334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819400"/>
            <a:ext cx="8686800" cy="3505200"/>
          </a:xfrm>
        </p:spPr>
        <p:txBody>
          <a:bodyPr>
            <a:noAutofit/>
          </a:bodyPr>
          <a:lstStyle/>
          <a:p>
            <a:pPr algn="l"/>
            <a:r>
              <a:rPr lang="en-US" sz="2400" b="0" u="sng" cap="none" dirty="0" smtClean="0">
                <a:solidFill>
                  <a:schemeClr val="tx1"/>
                </a:solidFill>
              </a:rPr>
              <a:t>Refusal to go to the dining room </a:t>
            </a:r>
            <a:endParaRPr lang="en-US" sz="2400" b="0" cap="none" dirty="0">
              <a:solidFill>
                <a:schemeClr val="tx1"/>
              </a:solidFill>
            </a:endParaRPr>
          </a:p>
          <a:p>
            <a:pPr algn="l"/>
            <a:endParaRPr lang="en-US" sz="2400" b="0" cap="none" dirty="0" smtClean="0"/>
          </a:p>
          <a:p>
            <a:pPr marL="742950" lvl="1" indent="-285750" algn="l">
              <a:buFont typeface="Arial" pitchFamily="34" charset="0"/>
              <a:buChar char="•"/>
            </a:pPr>
            <a:r>
              <a:rPr lang="en-US" sz="2400" b="0" cap="none" dirty="0" smtClean="0"/>
              <a:t>Identify reasons for refusal and offer solutions</a:t>
            </a:r>
          </a:p>
          <a:p>
            <a:pPr marL="742950" lvl="1" indent="-285750" algn="l">
              <a:buFont typeface="Arial" pitchFamily="34" charset="0"/>
              <a:buChar char="•"/>
            </a:pPr>
            <a:r>
              <a:rPr lang="en-US" sz="2400" b="0" cap="none" dirty="0" smtClean="0"/>
              <a:t>Provide favorite foods, small servings</a:t>
            </a:r>
            <a:endParaRPr lang="en-US" sz="2400" b="0" cap="none" dirty="0"/>
          </a:p>
        </p:txBody>
      </p:sp>
      <p:sp>
        <p:nvSpPr>
          <p:cNvPr id="3" name="Title 2"/>
          <p:cNvSpPr>
            <a:spLocks noGrp="1"/>
          </p:cNvSpPr>
          <p:nvPr>
            <p:ph type="ctrTitle"/>
          </p:nvPr>
        </p:nvSpPr>
        <p:spPr/>
        <p:txBody>
          <a:bodyPr/>
          <a:lstStyle/>
          <a:p>
            <a:r>
              <a:rPr lang="en-US" dirty="0" smtClean="0"/>
              <a:t>Feeding Strategies </a:t>
            </a:r>
            <a:endParaRPr lang="en-US" dirty="0"/>
          </a:p>
        </p:txBody>
      </p:sp>
    </p:spTree>
    <p:extLst>
      <p:ext uri="{BB962C8B-B14F-4D97-AF65-F5344CB8AC3E}">
        <p14:creationId xmlns:p14="http://schemas.microsoft.com/office/powerpoint/2010/main" val="2605423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667000"/>
            <a:ext cx="8610600" cy="3733800"/>
          </a:xfrm>
        </p:spPr>
        <p:txBody>
          <a:bodyPr>
            <a:noAutofit/>
          </a:bodyPr>
          <a:lstStyle/>
          <a:p>
            <a:pPr algn="l"/>
            <a:r>
              <a:rPr lang="en-US" sz="2400" b="0" u="sng" cap="none" dirty="0" smtClean="0">
                <a:solidFill>
                  <a:schemeClr val="tx1"/>
                </a:solidFill>
              </a:rPr>
              <a:t>Refusal to eat enough</a:t>
            </a:r>
          </a:p>
          <a:p>
            <a:pPr algn="l"/>
            <a:endParaRPr lang="en-US" sz="2400" b="0" u="sng" cap="none" dirty="0"/>
          </a:p>
          <a:p>
            <a:pPr marL="742950" lvl="1" indent="-285750" algn="l">
              <a:buFont typeface="Arial" charset="0"/>
              <a:buChar char="•"/>
            </a:pPr>
            <a:r>
              <a:rPr lang="en-US" sz="2400" b="0" cap="none" dirty="0" smtClean="0"/>
              <a:t>Offer small, frequent feedings</a:t>
            </a:r>
          </a:p>
          <a:p>
            <a:pPr marL="742950" lvl="1" indent="-285750" algn="l">
              <a:buFont typeface="Arial" charset="0"/>
              <a:buChar char="•"/>
            </a:pPr>
            <a:r>
              <a:rPr lang="en-US" sz="2400" b="0" cap="none" dirty="0" smtClean="0"/>
              <a:t>Offer nutrition-dense foods</a:t>
            </a:r>
          </a:p>
          <a:p>
            <a:pPr marL="742950" lvl="1" indent="-285750" algn="l">
              <a:buFont typeface="Arial" charset="0"/>
              <a:buChar char="•"/>
            </a:pPr>
            <a:r>
              <a:rPr lang="en-US" sz="2400" b="0" cap="none" dirty="0" smtClean="0"/>
              <a:t>Offer high-calorie supplements</a:t>
            </a:r>
            <a:endParaRPr lang="en-US" sz="2400" b="0" cap="none" dirty="0"/>
          </a:p>
        </p:txBody>
      </p:sp>
      <p:sp>
        <p:nvSpPr>
          <p:cNvPr id="3" name="Title 2"/>
          <p:cNvSpPr>
            <a:spLocks noGrp="1"/>
          </p:cNvSpPr>
          <p:nvPr>
            <p:ph type="ctrTitle"/>
          </p:nvPr>
        </p:nvSpPr>
        <p:spPr/>
        <p:txBody>
          <a:bodyPr/>
          <a:lstStyle/>
          <a:p>
            <a:r>
              <a:rPr lang="en-US" dirty="0" smtClean="0"/>
              <a:t>Feeding Strategies</a:t>
            </a:r>
            <a:endParaRPr lang="en-US" dirty="0"/>
          </a:p>
        </p:txBody>
      </p:sp>
    </p:spTree>
    <p:extLst>
      <p:ext uri="{BB962C8B-B14F-4D97-AF65-F5344CB8AC3E}">
        <p14:creationId xmlns:p14="http://schemas.microsoft.com/office/powerpoint/2010/main" val="2171339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743200"/>
            <a:ext cx="8610600" cy="3581400"/>
          </a:xfrm>
        </p:spPr>
        <p:txBody>
          <a:bodyPr>
            <a:noAutofit/>
          </a:bodyPr>
          <a:lstStyle/>
          <a:p>
            <a:pPr algn="l"/>
            <a:r>
              <a:rPr lang="en-US" sz="2400" b="0" u="sng" cap="none" dirty="0" smtClean="0">
                <a:solidFill>
                  <a:schemeClr val="tx1"/>
                </a:solidFill>
              </a:rPr>
              <a:t>Wandering/pacing during meals </a:t>
            </a:r>
            <a:r>
              <a:rPr lang="en-US" sz="2400" b="0" cap="none" dirty="0" smtClean="0">
                <a:solidFill>
                  <a:schemeClr val="tx1"/>
                </a:solidFill>
              </a:rPr>
              <a:t>–</a:t>
            </a:r>
          </a:p>
          <a:p>
            <a:pPr algn="l"/>
            <a:endParaRPr lang="en-US" sz="2400" b="0" cap="none" dirty="0" smtClean="0"/>
          </a:p>
          <a:p>
            <a:pPr marL="742950" lvl="1" indent="-285750" algn="l">
              <a:buFont typeface="Arial" pitchFamily="34" charset="0"/>
              <a:buChar char="•"/>
            </a:pPr>
            <a:r>
              <a:rPr lang="en-US" sz="2400" b="0" cap="none" dirty="0" smtClean="0"/>
              <a:t>Direct gently and firmly back to their table and to remain seated</a:t>
            </a:r>
          </a:p>
          <a:p>
            <a:pPr marL="742950" lvl="1" indent="-285750" algn="l">
              <a:buFont typeface="Arial" pitchFamily="34" charset="0"/>
              <a:buChar char="•"/>
            </a:pPr>
            <a:r>
              <a:rPr lang="en-US" sz="2400" b="0" cap="none" dirty="0" smtClean="0"/>
              <a:t>Schedule physical exercise a half hour before dining</a:t>
            </a:r>
          </a:p>
          <a:p>
            <a:pPr marL="742950" lvl="1" indent="-285750" algn="l">
              <a:buFont typeface="Arial" pitchFamily="34" charset="0"/>
              <a:buChar char="•"/>
            </a:pPr>
            <a:r>
              <a:rPr lang="en-US" sz="2400" b="0" cap="none" dirty="0" smtClean="0"/>
              <a:t>Provide nutritionally dense foods to ensure adequate energy</a:t>
            </a:r>
            <a:endParaRPr lang="en-US" sz="2400" b="0" cap="none" dirty="0"/>
          </a:p>
        </p:txBody>
      </p:sp>
      <p:sp>
        <p:nvSpPr>
          <p:cNvPr id="3" name="Title 2"/>
          <p:cNvSpPr>
            <a:spLocks noGrp="1"/>
          </p:cNvSpPr>
          <p:nvPr>
            <p:ph type="ctrTitle"/>
          </p:nvPr>
        </p:nvSpPr>
        <p:spPr/>
        <p:txBody>
          <a:bodyPr/>
          <a:lstStyle/>
          <a:p>
            <a:r>
              <a:rPr lang="en-US" dirty="0" smtClean="0"/>
              <a:t>Feeding Strategies</a:t>
            </a:r>
            <a:endParaRPr lang="en-US" dirty="0"/>
          </a:p>
        </p:txBody>
      </p:sp>
    </p:spTree>
    <p:extLst>
      <p:ext uri="{BB962C8B-B14F-4D97-AF65-F5344CB8AC3E}">
        <p14:creationId xmlns:p14="http://schemas.microsoft.com/office/powerpoint/2010/main" val="34658328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667000"/>
            <a:ext cx="8534400" cy="3657600"/>
          </a:xfrm>
        </p:spPr>
        <p:txBody>
          <a:bodyPr>
            <a:noAutofit/>
          </a:bodyPr>
          <a:lstStyle/>
          <a:p>
            <a:pPr algn="l"/>
            <a:r>
              <a:rPr lang="en-US" sz="2400" b="0" u="sng" cap="none" dirty="0" smtClean="0">
                <a:solidFill>
                  <a:schemeClr val="tx1"/>
                </a:solidFill>
              </a:rPr>
              <a:t>Combativeness</a:t>
            </a:r>
            <a:r>
              <a:rPr lang="en-US" sz="2400" b="0" cap="none" dirty="0" smtClean="0">
                <a:solidFill>
                  <a:schemeClr val="tx1"/>
                </a:solidFill>
              </a:rPr>
              <a:t> –</a:t>
            </a:r>
          </a:p>
          <a:p>
            <a:pPr algn="l"/>
            <a:endParaRPr lang="en-US" sz="2400" b="0" cap="none" dirty="0" smtClean="0"/>
          </a:p>
          <a:p>
            <a:pPr marL="742950" lvl="1" indent="-285750" algn="l">
              <a:buFont typeface="Arial" pitchFamily="34" charset="0"/>
              <a:buChar char="•"/>
            </a:pPr>
            <a:r>
              <a:rPr lang="en-US" sz="2400" b="0" cap="none" dirty="0" smtClean="0"/>
              <a:t>Modify the environment to eliminate possible triggers</a:t>
            </a:r>
          </a:p>
          <a:p>
            <a:pPr marL="742950" lvl="1" indent="-285750" algn="l">
              <a:buFont typeface="Arial" pitchFamily="34" charset="0"/>
              <a:buChar char="•"/>
            </a:pPr>
            <a:r>
              <a:rPr lang="en-US" sz="2400" b="0" cap="none" dirty="0" smtClean="0"/>
              <a:t>Approach with calm, steady demeanor</a:t>
            </a:r>
          </a:p>
          <a:p>
            <a:pPr marL="742950" lvl="1" indent="-285750" algn="l">
              <a:buFont typeface="Arial" pitchFamily="34" charset="0"/>
              <a:buChar char="•"/>
            </a:pPr>
            <a:r>
              <a:rPr lang="en-US" sz="2400" b="0" cap="none" dirty="0" smtClean="0"/>
              <a:t>Sit on non-dominant side</a:t>
            </a:r>
          </a:p>
          <a:p>
            <a:pPr marL="742950" lvl="1" indent="-285750" algn="l">
              <a:buFont typeface="Arial" pitchFamily="34" charset="0"/>
              <a:buChar char="•"/>
            </a:pPr>
            <a:r>
              <a:rPr lang="en-US" sz="2400" b="0" cap="none" dirty="0" smtClean="0"/>
              <a:t>Use unbreakable dishes</a:t>
            </a:r>
          </a:p>
          <a:p>
            <a:pPr marL="742950" lvl="1" indent="-285750" algn="l">
              <a:buFont typeface="Arial" pitchFamily="34" charset="0"/>
              <a:buChar char="•"/>
            </a:pPr>
            <a:r>
              <a:rPr lang="en-US" sz="2400" b="0" cap="none" dirty="0" smtClean="0"/>
              <a:t>Give one food at a time</a:t>
            </a:r>
            <a:endParaRPr lang="en-US" sz="2400" b="0" cap="none" dirty="0"/>
          </a:p>
        </p:txBody>
      </p:sp>
      <p:sp>
        <p:nvSpPr>
          <p:cNvPr id="3" name="Title 2"/>
          <p:cNvSpPr>
            <a:spLocks noGrp="1"/>
          </p:cNvSpPr>
          <p:nvPr>
            <p:ph type="ctrTitle"/>
          </p:nvPr>
        </p:nvSpPr>
        <p:spPr/>
        <p:txBody>
          <a:bodyPr/>
          <a:lstStyle/>
          <a:p>
            <a:r>
              <a:rPr lang="en-US" dirty="0" smtClean="0"/>
              <a:t>Feeding Strategies </a:t>
            </a:r>
            <a:endParaRPr lang="en-US" dirty="0"/>
          </a:p>
        </p:txBody>
      </p:sp>
    </p:spTree>
    <p:extLst>
      <p:ext uri="{BB962C8B-B14F-4D97-AF65-F5344CB8AC3E}">
        <p14:creationId xmlns:p14="http://schemas.microsoft.com/office/powerpoint/2010/main" val="32626457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667000"/>
            <a:ext cx="8763000" cy="3733800"/>
          </a:xfrm>
        </p:spPr>
        <p:txBody>
          <a:bodyPr>
            <a:noAutofit/>
          </a:bodyPr>
          <a:lstStyle/>
          <a:p>
            <a:pPr algn="l"/>
            <a:r>
              <a:rPr lang="en-US" sz="2400" b="0" u="sng" cap="none" dirty="0" smtClean="0">
                <a:solidFill>
                  <a:schemeClr val="tx1"/>
                </a:solidFill>
              </a:rPr>
              <a:t>Spitting</a:t>
            </a:r>
            <a:r>
              <a:rPr lang="en-US" sz="2400" b="0" cap="none" dirty="0" smtClean="0">
                <a:solidFill>
                  <a:schemeClr val="tx1"/>
                </a:solidFill>
              </a:rPr>
              <a:t> –</a:t>
            </a:r>
          </a:p>
          <a:p>
            <a:pPr algn="l"/>
            <a:endParaRPr lang="en-US" sz="2400" b="0" cap="none" dirty="0" smtClean="0"/>
          </a:p>
          <a:p>
            <a:pPr marL="742950" lvl="1" indent="-285750" algn="l">
              <a:buFont typeface="Arial" pitchFamily="34" charset="0"/>
              <a:buChar char="•"/>
            </a:pPr>
            <a:r>
              <a:rPr lang="en-US" sz="2400" b="0" cap="none" dirty="0" smtClean="0"/>
              <a:t>Evaluate the oral cavity to assess for chewing ability</a:t>
            </a:r>
          </a:p>
          <a:p>
            <a:pPr marL="742950" lvl="1" indent="-285750" algn="l">
              <a:buFont typeface="Arial" pitchFamily="34" charset="0"/>
              <a:buChar char="•"/>
            </a:pPr>
            <a:r>
              <a:rPr lang="en-US" sz="2400" b="0" cap="none" dirty="0" smtClean="0"/>
              <a:t>Provide tissues to spit into and verbally cue for their use</a:t>
            </a:r>
          </a:p>
          <a:p>
            <a:pPr marL="742950" lvl="1" indent="-285750" algn="l">
              <a:buFont typeface="Arial" pitchFamily="34" charset="0"/>
              <a:buChar char="•"/>
            </a:pPr>
            <a:r>
              <a:rPr lang="en-US" sz="2400" b="0" cap="none" dirty="0" smtClean="0"/>
              <a:t>Place in separate dining area out of consideration for others</a:t>
            </a:r>
          </a:p>
          <a:p>
            <a:pPr algn="l"/>
            <a:endParaRPr lang="en-US" sz="2400" dirty="0"/>
          </a:p>
        </p:txBody>
      </p:sp>
      <p:sp>
        <p:nvSpPr>
          <p:cNvPr id="3" name="Title 2"/>
          <p:cNvSpPr>
            <a:spLocks noGrp="1"/>
          </p:cNvSpPr>
          <p:nvPr>
            <p:ph type="ctrTitle"/>
          </p:nvPr>
        </p:nvSpPr>
        <p:spPr/>
        <p:txBody>
          <a:bodyPr/>
          <a:lstStyle/>
          <a:p>
            <a:r>
              <a:rPr lang="en-US" dirty="0" smtClean="0"/>
              <a:t>Feeding Strategies </a:t>
            </a:r>
            <a:endParaRPr lang="en-US" dirty="0"/>
          </a:p>
        </p:txBody>
      </p:sp>
    </p:spTree>
    <p:extLst>
      <p:ext uri="{BB962C8B-B14F-4D97-AF65-F5344CB8AC3E}">
        <p14:creationId xmlns:p14="http://schemas.microsoft.com/office/powerpoint/2010/main" val="1031563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81000" y="2590800"/>
            <a:ext cx="8534400" cy="4114800"/>
          </a:xfrm>
        </p:spPr>
        <p:txBody>
          <a:bodyPr>
            <a:noAutofit/>
          </a:bodyPr>
          <a:lstStyle/>
          <a:p>
            <a:pPr algn="l"/>
            <a:r>
              <a:rPr lang="en-US" sz="2800" b="0" cap="none" dirty="0" smtClean="0"/>
              <a:t>Identification of risk factors related to dementia</a:t>
            </a:r>
          </a:p>
          <a:p>
            <a:pPr algn="l"/>
            <a:r>
              <a:rPr lang="en-US" sz="2800" b="0" u="sng" cap="none" dirty="0" smtClean="0"/>
              <a:t>Physical Limitations </a:t>
            </a:r>
            <a:r>
              <a:rPr lang="en-US" sz="2800" b="0" cap="none" dirty="0" smtClean="0"/>
              <a:t>-</a:t>
            </a:r>
            <a:endParaRPr lang="en-US" sz="2800" b="0" u="sng" cap="none" dirty="0" smtClean="0"/>
          </a:p>
          <a:p>
            <a:pPr marL="285750" indent="-285750" algn="l">
              <a:buFont typeface="Arial" charset="0"/>
              <a:buChar char="•"/>
            </a:pPr>
            <a:r>
              <a:rPr lang="en-US" sz="2000" b="0" cap="none" dirty="0" smtClean="0"/>
              <a:t>Weakness</a:t>
            </a:r>
          </a:p>
          <a:p>
            <a:pPr marL="285750" indent="-285750" algn="l">
              <a:buFont typeface="Arial" charset="0"/>
              <a:buChar char="•"/>
            </a:pPr>
            <a:r>
              <a:rPr lang="en-US" sz="2000" b="0" cap="none" dirty="0" smtClean="0"/>
              <a:t>Poor co-ordination</a:t>
            </a:r>
          </a:p>
          <a:p>
            <a:pPr marL="285750" indent="-285750" algn="l">
              <a:buFont typeface="Arial" charset="0"/>
              <a:buChar char="•"/>
            </a:pPr>
            <a:r>
              <a:rPr lang="en-US" sz="2000" b="0" cap="none" dirty="0" smtClean="0"/>
              <a:t>Wandering</a:t>
            </a:r>
          </a:p>
          <a:p>
            <a:pPr marL="285750" indent="-285750" algn="l">
              <a:buFont typeface="Arial" charset="0"/>
              <a:buChar char="•"/>
            </a:pPr>
            <a:r>
              <a:rPr lang="en-US" sz="2000" b="0" cap="none" dirty="0" smtClean="0"/>
              <a:t>Repetitive movements</a:t>
            </a:r>
          </a:p>
          <a:p>
            <a:pPr marL="285750" indent="-285750" algn="l">
              <a:buFont typeface="Arial" charset="0"/>
              <a:buChar char="•"/>
            </a:pPr>
            <a:r>
              <a:rPr lang="en-US" sz="2000" b="0" cap="none" dirty="0" smtClean="0"/>
              <a:t>Chewing and swallowing problems</a:t>
            </a:r>
          </a:p>
          <a:p>
            <a:pPr marL="285750" indent="-285750" algn="l">
              <a:buFont typeface="Arial" charset="0"/>
              <a:buChar char="•"/>
            </a:pPr>
            <a:r>
              <a:rPr lang="en-US" sz="2000" b="0" cap="none" dirty="0" smtClean="0"/>
              <a:t>Poor appetite, etc.</a:t>
            </a:r>
            <a:endParaRPr lang="en-US" sz="2000" b="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0858136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590800"/>
            <a:ext cx="8534400" cy="3657600"/>
          </a:xfrm>
        </p:spPr>
        <p:txBody>
          <a:bodyPr>
            <a:noAutofit/>
          </a:bodyPr>
          <a:lstStyle/>
          <a:p>
            <a:pPr algn="l"/>
            <a:r>
              <a:rPr lang="en-US" sz="2400" b="0" u="sng" cap="none" dirty="0" smtClean="0">
                <a:solidFill>
                  <a:schemeClr val="tx1"/>
                </a:solidFill>
              </a:rPr>
              <a:t>Hoarding food </a:t>
            </a:r>
            <a:r>
              <a:rPr lang="en-US" sz="2400" b="0" cap="none" dirty="0" smtClean="0">
                <a:solidFill>
                  <a:schemeClr val="tx1"/>
                </a:solidFill>
              </a:rPr>
              <a:t>–</a:t>
            </a:r>
          </a:p>
          <a:p>
            <a:pPr algn="l"/>
            <a:endParaRPr lang="en-US" sz="2400" b="0" cap="none" dirty="0" smtClean="0"/>
          </a:p>
          <a:p>
            <a:pPr marL="742950" lvl="1" indent="-285750" algn="l">
              <a:buFont typeface="Arial" pitchFamily="34" charset="0"/>
              <a:buChar char="•"/>
            </a:pPr>
            <a:r>
              <a:rPr lang="en-US" sz="2400" b="0" cap="none" dirty="0" smtClean="0"/>
              <a:t>Make sure food and drink is readily available for snacks</a:t>
            </a:r>
          </a:p>
          <a:p>
            <a:pPr marL="742950" lvl="1" indent="-285750" algn="l">
              <a:buFont typeface="Arial" pitchFamily="34" charset="0"/>
              <a:buChar char="•"/>
            </a:pPr>
            <a:r>
              <a:rPr lang="en-US" sz="2400" b="0" cap="none" dirty="0" smtClean="0"/>
              <a:t>Monitor type and amount of food hoarded</a:t>
            </a:r>
            <a:endParaRPr lang="en-US" sz="2400" b="0" cap="none" dirty="0"/>
          </a:p>
        </p:txBody>
      </p:sp>
      <p:sp>
        <p:nvSpPr>
          <p:cNvPr id="3" name="Title 2"/>
          <p:cNvSpPr>
            <a:spLocks noGrp="1"/>
          </p:cNvSpPr>
          <p:nvPr>
            <p:ph type="ctrTitle"/>
          </p:nvPr>
        </p:nvSpPr>
        <p:spPr/>
        <p:txBody>
          <a:bodyPr/>
          <a:lstStyle/>
          <a:p>
            <a:r>
              <a:rPr lang="en-US" dirty="0" smtClean="0"/>
              <a:t>Feeding Strategies</a:t>
            </a:r>
            <a:endParaRPr lang="en-US" dirty="0"/>
          </a:p>
        </p:txBody>
      </p:sp>
    </p:spTree>
    <p:extLst>
      <p:ext uri="{BB962C8B-B14F-4D97-AF65-F5344CB8AC3E}">
        <p14:creationId xmlns:p14="http://schemas.microsoft.com/office/powerpoint/2010/main" val="2761231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743200"/>
            <a:ext cx="8610600" cy="3581400"/>
          </a:xfrm>
        </p:spPr>
        <p:txBody>
          <a:bodyPr>
            <a:noAutofit/>
          </a:bodyPr>
          <a:lstStyle/>
          <a:p>
            <a:pPr algn="l"/>
            <a:r>
              <a:rPr lang="en-US" sz="2400" b="0" u="sng" cap="none" dirty="0" smtClean="0"/>
              <a:t>Taking food from others </a:t>
            </a:r>
            <a:r>
              <a:rPr lang="en-US" sz="2400" b="0" cap="none" dirty="0" smtClean="0"/>
              <a:t>–</a:t>
            </a:r>
          </a:p>
          <a:p>
            <a:pPr algn="l"/>
            <a:endParaRPr lang="en-US" sz="2400" b="0" cap="none" dirty="0" smtClean="0"/>
          </a:p>
          <a:p>
            <a:pPr marL="742950" lvl="1" indent="-285750" algn="l">
              <a:buFont typeface="Arial" pitchFamily="34" charset="0"/>
              <a:buChar char="•"/>
            </a:pPr>
            <a:r>
              <a:rPr lang="en-US" sz="2400" b="0" cap="none" dirty="0" smtClean="0"/>
              <a:t>Supervise closely at mealtimes</a:t>
            </a:r>
          </a:p>
          <a:p>
            <a:pPr marL="742950" lvl="1" indent="-285750" algn="l">
              <a:buFont typeface="Arial" pitchFamily="34" charset="0"/>
              <a:buChar char="•"/>
            </a:pPr>
            <a:r>
              <a:rPr lang="en-US" sz="2400" b="0" cap="none" dirty="0" smtClean="0"/>
              <a:t>Request reevaluation of restricted diet </a:t>
            </a:r>
            <a:endParaRPr lang="en-US" sz="2400" b="0" cap="none" dirty="0"/>
          </a:p>
        </p:txBody>
      </p:sp>
      <p:sp>
        <p:nvSpPr>
          <p:cNvPr id="3" name="Title 2"/>
          <p:cNvSpPr>
            <a:spLocks noGrp="1"/>
          </p:cNvSpPr>
          <p:nvPr>
            <p:ph type="ctrTitle"/>
          </p:nvPr>
        </p:nvSpPr>
        <p:spPr/>
        <p:txBody>
          <a:bodyPr/>
          <a:lstStyle/>
          <a:p>
            <a:r>
              <a:rPr lang="en-US" dirty="0" smtClean="0"/>
              <a:t>Feeding Strategies</a:t>
            </a:r>
            <a:endParaRPr lang="en-US" dirty="0"/>
          </a:p>
        </p:txBody>
      </p:sp>
    </p:spTree>
    <p:extLst>
      <p:ext uri="{BB962C8B-B14F-4D97-AF65-F5344CB8AC3E}">
        <p14:creationId xmlns:p14="http://schemas.microsoft.com/office/powerpoint/2010/main" val="37519451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81000" y="2667000"/>
            <a:ext cx="8534400" cy="3657600"/>
          </a:xfrm>
        </p:spPr>
        <p:txBody>
          <a:bodyPr>
            <a:noAutofit/>
          </a:bodyPr>
          <a:lstStyle/>
          <a:p>
            <a:pPr algn="l"/>
            <a:r>
              <a:rPr lang="en-US" sz="2400" b="0" u="sng" cap="none" dirty="0" smtClean="0">
                <a:solidFill>
                  <a:schemeClr val="tx1"/>
                </a:solidFill>
              </a:rPr>
              <a:t>Paranoid fears about foods </a:t>
            </a:r>
            <a:r>
              <a:rPr lang="en-US" sz="2400" b="0" cap="none" dirty="0" smtClean="0">
                <a:solidFill>
                  <a:schemeClr val="tx1"/>
                </a:solidFill>
              </a:rPr>
              <a:t>–</a:t>
            </a:r>
          </a:p>
          <a:p>
            <a:pPr algn="l"/>
            <a:endParaRPr lang="en-US" sz="2000" b="0" cap="none" dirty="0" smtClean="0"/>
          </a:p>
          <a:p>
            <a:pPr marL="742950" lvl="1" indent="-285750" algn="l">
              <a:buFont typeface="Arial" pitchFamily="34" charset="0"/>
              <a:buChar char="•"/>
            </a:pPr>
            <a:r>
              <a:rPr lang="en-US" sz="2400" b="0" cap="none" dirty="0" smtClean="0"/>
              <a:t>Acknowledge fears and attempt to calm them</a:t>
            </a:r>
          </a:p>
          <a:p>
            <a:pPr marL="742950" lvl="1" indent="-285750" algn="l">
              <a:buFont typeface="Arial" pitchFamily="34" charset="0"/>
              <a:buChar char="•"/>
            </a:pPr>
            <a:r>
              <a:rPr lang="en-US" sz="2400" b="0" cap="none" dirty="0" smtClean="0"/>
              <a:t>Consistent, structured eating routine</a:t>
            </a:r>
          </a:p>
          <a:p>
            <a:pPr marL="742950" lvl="1" indent="-285750" algn="l">
              <a:buFont typeface="Arial" pitchFamily="34" charset="0"/>
              <a:buChar char="•"/>
            </a:pPr>
            <a:r>
              <a:rPr lang="en-US" sz="2400" b="0" cap="none" dirty="0" smtClean="0"/>
              <a:t>Do not mix medications in food</a:t>
            </a:r>
          </a:p>
          <a:p>
            <a:pPr marL="742950" lvl="1" indent="-285750" algn="l">
              <a:buFont typeface="Arial" pitchFamily="34" charset="0"/>
              <a:buChar char="•"/>
            </a:pPr>
            <a:r>
              <a:rPr lang="en-US" sz="2400" b="0" cap="none" dirty="0" smtClean="0"/>
              <a:t>Serve food in sealed packages or wrapped up</a:t>
            </a:r>
          </a:p>
          <a:p>
            <a:pPr algn="l"/>
            <a:endParaRPr lang="en-US" sz="2000" dirty="0"/>
          </a:p>
        </p:txBody>
      </p:sp>
      <p:sp>
        <p:nvSpPr>
          <p:cNvPr id="3" name="Title 2"/>
          <p:cNvSpPr>
            <a:spLocks noGrp="1"/>
          </p:cNvSpPr>
          <p:nvPr>
            <p:ph type="ctrTitle"/>
          </p:nvPr>
        </p:nvSpPr>
        <p:spPr/>
        <p:txBody>
          <a:bodyPr/>
          <a:lstStyle/>
          <a:p>
            <a:r>
              <a:rPr lang="en-US" dirty="0" smtClean="0"/>
              <a:t>Feeding </a:t>
            </a:r>
            <a:r>
              <a:rPr lang="en-US" dirty="0"/>
              <a:t>S</a:t>
            </a:r>
            <a:r>
              <a:rPr lang="en-US" dirty="0" smtClean="0"/>
              <a:t>trategies</a:t>
            </a:r>
            <a:endParaRPr lang="en-US" dirty="0"/>
          </a:p>
        </p:txBody>
      </p:sp>
    </p:spTree>
    <p:extLst>
      <p:ext uri="{BB962C8B-B14F-4D97-AF65-F5344CB8AC3E}">
        <p14:creationId xmlns:p14="http://schemas.microsoft.com/office/powerpoint/2010/main" val="15968490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eaLnBrk="1" hangingPunct="1"/>
            <a:r>
              <a:rPr lang="en-US" sz="4200" dirty="0" smtClean="0">
                <a:solidFill>
                  <a:schemeClr val="accent1"/>
                </a:solidFill>
              </a:rPr>
              <a:t>Late Stage Dementia</a:t>
            </a:r>
          </a:p>
        </p:txBody>
      </p:sp>
      <p:sp>
        <p:nvSpPr>
          <p:cNvPr id="28675" name="Rectangle 3"/>
          <p:cNvSpPr>
            <a:spLocks noGrp="1" noChangeArrowheads="1"/>
          </p:cNvSpPr>
          <p:nvPr>
            <p:ph type="body" idx="1"/>
          </p:nvPr>
        </p:nvSpPr>
        <p:spPr/>
        <p:txBody>
          <a:bodyPr/>
          <a:lstStyle/>
          <a:p>
            <a:pPr marL="0" indent="0" eaLnBrk="1" hangingPunct="1">
              <a:buNone/>
            </a:pPr>
            <a:r>
              <a:rPr lang="en-US" sz="2400" dirty="0" smtClean="0"/>
              <a:t>Enteral Nutrition disadvantages</a:t>
            </a:r>
          </a:p>
          <a:p>
            <a:pPr marL="0" indent="0" eaLnBrk="1" hangingPunct="1">
              <a:buNone/>
            </a:pPr>
            <a:endParaRPr lang="en-US" sz="2400" dirty="0" smtClean="0"/>
          </a:p>
          <a:p>
            <a:pPr lvl="1">
              <a:buFont typeface="Arial" panose="020B0604020202020204" pitchFamily="34" charset="0"/>
              <a:buChar char="•"/>
            </a:pPr>
            <a:r>
              <a:rPr lang="en-US" sz="2400" dirty="0" smtClean="0"/>
              <a:t>Physical discomfort	</a:t>
            </a:r>
          </a:p>
          <a:p>
            <a:pPr lvl="1">
              <a:buFont typeface="Arial" panose="020B0604020202020204" pitchFamily="34" charset="0"/>
              <a:buChar char="•"/>
            </a:pPr>
            <a:r>
              <a:rPr lang="en-US" sz="2400" dirty="0" smtClean="0"/>
              <a:t>Physical restraints</a:t>
            </a:r>
          </a:p>
          <a:p>
            <a:pPr lvl="1">
              <a:buFont typeface="Arial" panose="020B0604020202020204" pitchFamily="34" charset="0"/>
              <a:buChar char="•"/>
            </a:pPr>
            <a:r>
              <a:rPr lang="en-US" sz="2400" dirty="0" smtClean="0"/>
              <a:t>Diarrhea			</a:t>
            </a:r>
          </a:p>
          <a:p>
            <a:pPr lvl="1">
              <a:buFont typeface="Arial" panose="020B0604020202020204" pitchFamily="34" charset="0"/>
              <a:buChar char="•"/>
            </a:pPr>
            <a:r>
              <a:rPr lang="en-US" sz="2400" dirty="0" smtClean="0"/>
              <a:t>Does not prevent aspiration</a:t>
            </a:r>
          </a:p>
          <a:p>
            <a:pPr lvl="1">
              <a:buFont typeface="Arial" panose="020B0604020202020204" pitchFamily="34" charset="0"/>
              <a:buChar char="•"/>
            </a:pPr>
            <a:r>
              <a:rPr lang="en-US" sz="2400" dirty="0" smtClean="0"/>
              <a:t>Does not improve nutritional status 	</a:t>
            </a:r>
          </a:p>
          <a:p>
            <a:pPr lvl="1">
              <a:buFont typeface="Arial" panose="020B0604020202020204" pitchFamily="34" charset="0"/>
              <a:buChar char="•"/>
            </a:pPr>
            <a:r>
              <a:rPr lang="en-US" sz="2400" dirty="0" smtClean="0"/>
              <a:t>Does not reduce skin breakdown</a:t>
            </a:r>
          </a:p>
          <a:p>
            <a:pPr lvl="1">
              <a:buFont typeface="Arial" panose="020B0604020202020204" pitchFamily="34" charset="0"/>
              <a:buChar char="•"/>
            </a:pPr>
            <a:r>
              <a:rPr lang="en-US" sz="2400" dirty="0" smtClean="0"/>
              <a:t>Denies gratification of tasting food</a:t>
            </a:r>
          </a:p>
          <a:p>
            <a:pPr lvl="1">
              <a:buFont typeface="Arial" panose="020B0604020202020204" pitchFamily="34" charset="0"/>
              <a:buChar char="•"/>
            </a:pPr>
            <a:r>
              <a:rPr lang="en-US" sz="2400" dirty="0" smtClean="0"/>
              <a:t>Contrary to personal wishes</a:t>
            </a:r>
            <a:r>
              <a:rPr lang="en-US" sz="1500" dirty="0" smtClean="0"/>
              <a:t>	</a:t>
            </a:r>
          </a:p>
          <a:p>
            <a:pPr eaLnBrk="1" hangingPunct="1"/>
            <a:endParaRPr lang="en-US" sz="2000" dirty="0" smtClean="0"/>
          </a:p>
        </p:txBody>
      </p:sp>
    </p:spTree>
    <p:extLst>
      <p:ext uri="{BB962C8B-B14F-4D97-AF65-F5344CB8AC3E}">
        <p14:creationId xmlns:p14="http://schemas.microsoft.com/office/powerpoint/2010/main" val="3898795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eaLnBrk="1" hangingPunct="1"/>
            <a:r>
              <a:rPr lang="en-US" sz="4200" dirty="0" smtClean="0">
                <a:solidFill>
                  <a:schemeClr val="accent1"/>
                </a:solidFill>
              </a:rPr>
              <a:t>End of Life</a:t>
            </a:r>
          </a:p>
        </p:txBody>
      </p:sp>
      <p:sp>
        <p:nvSpPr>
          <p:cNvPr id="30723" name="Rectangle 3"/>
          <p:cNvSpPr>
            <a:spLocks noGrp="1" noChangeArrowheads="1"/>
          </p:cNvSpPr>
          <p:nvPr>
            <p:ph type="body" idx="1"/>
          </p:nvPr>
        </p:nvSpPr>
        <p:spPr/>
        <p:txBody>
          <a:bodyPr>
            <a:normAutofit lnSpcReduction="10000"/>
          </a:bodyPr>
          <a:lstStyle/>
          <a:p>
            <a:pPr marL="0" indent="0" eaLnBrk="1" hangingPunct="1">
              <a:lnSpc>
                <a:spcPct val="90000"/>
              </a:lnSpc>
              <a:buNone/>
            </a:pPr>
            <a:r>
              <a:rPr lang="en-US" sz="2400" dirty="0" smtClean="0"/>
              <a:t>Palliative Nutrition Therapy</a:t>
            </a:r>
          </a:p>
          <a:p>
            <a:pPr eaLnBrk="1" hangingPunct="1">
              <a:lnSpc>
                <a:spcPct val="90000"/>
              </a:lnSpc>
              <a:buFont typeface="Wingdings" pitchFamily="2" charset="2"/>
              <a:buNone/>
            </a:pPr>
            <a:r>
              <a:rPr lang="en-US" sz="2000" dirty="0" smtClean="0"/>
              <a:t>	-</a:t>
            </a:r>
            <a:r>
              <a:rPr lang="en-US" sz="2400" dirty="0" smtClean="0"/>
              <a:t>Interventions:</a:t>
            </a:r>
          </a:p>
          <a:p>
            <a:pPr lvl="2" eaLnBrk="1" hangingPunct="1">
              <a:lnSpc>
                <a:spcPct val="90000"/>
              </a:lnSpc>
              <a:buClr>
                <a:schemeClr val="accent1"/>
              </a:buClr>
              <a:buFontTx/>
              <a:buChar char="•"/>
            </a:pPr>
            <a:r>
              <a:rPr lang="en-US" sz="2400" dirty="0" smtClean="0"/>
              <a:t>Provide favorite foods </a:t>
            </a:r>
          </a:p>
          <a:p>
            <a:pPr lvl="2" eaLnBrk="1" hangingPunct="1">
              <a:lnSpc>
                <a:spcPct val="90000"/>
              </a:lnSpc>
              <a:buClr>
                <a:schemeClr val="accent1"/>
              </a:buClr>
              <a:buFontTx/>
              <a:buChar char="•"/>
            </a:pPr>
            <a:r>
              <a:rPr lang="en-US" sz="2400" dirty="0" smtClean="0"/>
              <a:t>Discontinue therapeutic diets, unless controlling symptoms</a:t>
            </a:r>
          </a:p>
          <a:p>
            <a:pPr lvl="2" eaLnBrk="1" hangingPunct="1">
              <a:lnSpc>
                <a:spcPct val="90000"/>
              </a:lnSpc>
              <a:buClr>
                <a:schemeClr val="accent1"/>
              </a:buClr>
              <a:buFontTx/>
              <a:buChar char="•"/>
            </a:pPr>
            <a:r>
              <a:rPr lang="en-US" sz="2400" dirty="0" smtClean="0"/>
              <a:t>Small frequent meals are better tolerated</a:t>
            </a:r>
          </a:p>
          <a:p>
            <a:pPr lvl="2" eaLnBrk="1" hangingPunct="1">
              <a:lnSpc>
                <a:spcPct val="90000"/>
              </a:lnSpc>
              <a:buClr>
                <a:schemeClr val="accent1"/>
              </a:buClr>
              <a:buFontTx/>
              <a:buChar char="•"/>
            </a:pPr>
            <a:r>
              <a:rPr lang="en-US" sz="2400" dirty="0" smtClean="0"/>
              <a:t>Monitor food preferences frequently</a:t>
            </a:r>
          </a:p>
          <a:p>
            <a:pPr lvl="2" eaLnBrk="1" hangingPunct="1">
              <a:lnSpc>
                <a:spcPct val="90000"/>
              </a:lnSpc>
              <a:buClr>
                <a:schemeClr val="accent1"/>
              </a:buClr>
              <a:buFontTx/>
              <a:buChar char="•"/>
            </a:pPr>
            <a:r>
              <a:rPr lang="en-US" sz="2400" dirty="0" smtClean="0"/>
              <a:t>Do not push food</a:t>
            </a:r>
          </a:p>
          <a:p>
            <a:pPr lvl="2" eaLnBrk="1" hangingPunct="1">
              <a:lnSpc>
                <a:spcPct val="90000"/>
              </a:lnSpc>
              <a:buClr>
                <a:schemeClr val="accent1"/>
              </a:buClr>
              <a:buFontTx/>
              <a:buChar char="•"/>
            </a:pPr>
            <a:r>
              <a:rPr lang="en-US" sz="2400" dirty="0" smtClean="0"/>
              <a:t>Fluids to alleviate constipation and drug toxicity</a:t>
            </a:r>
          </a:p>
          <a:p>
            <a:pPr lvl="2" eaLnBrk="1" hangingPunct="1">
              <a:lnSpc>
                <a:spcPct val="90000"/>
              </a:lnSpc>
              <a:buClr>
                <a:schemeClr val="accent1"/>
              </a:buClr>
              <a:buFontTx/>
              <a:buChar char="•"/>
            </a:pPr>
            <a:r>
              <a:rPr lang="en-US" sz="2400" dirty="0" smtClean="0"/>
              <a:t>Let individual be in control</a:t>
            </a:r>
          </a:p>
          <a:p>
            <a:pPr lvl="2" eaLnBrk="1" hangingPunct="1">
              <a:lnSpc>
                <a:spcPct val="90000"/>
              </a:lnSpc>
              <a:buClr>
                <a:schemeClr val="accent1"/>
              </a:buClr>
              <a:buFontTx/>
              <a:buChar char="•"/>
            </a:pPr>
            <a:r>
              <a:rPr lang="en-US" sz="2400" dirty="0" smtClean="0"/>
              <a:t>In last hours, dehydration acts as a natural anesthetic which increases comfort and decreases anxiety</a:t>
            </a:r>
          </a:p>
          <a:p>
            <a:pPr lvl="2" eaLnBrk="1" hangingPunct="1">
              <a:lnSpc>
                <a:spcPct val="90000"/>
              </a:lnSpc>
              <a:buFontTx/>
              <a:buChar char="•"/>
            </a:pPr>
            <a:endParaRPr lang="en-US" dirty="0" smtClean="0"/>
          </a:p>
        </p:txBody>
      </p:sp>
    </p:spTree>
    <p:extLst>
      <p:ext uri="{BB962C8B-B14F-4D97-AF65-F5344CB8AC3E}">
        <p14:creationId xmlns:p14="http://schemas.microsoft.com/office/powerpoint/2010/main" val="37481228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590800"/>
            <a:ext cx="8686800" cy="3886200"/>
          </a:xfrm>
        </p:spPr>
        <p:txBody>
          <a:bodyPr>
            <a:noAutofit/>
          </a:bodyPr>
          <a:lstStyle/>
          <a:p>
            <a:pPr algn="l"/>
            <a:r>
              <a:rPr lang="en-US" sz="2400" b="0" u="sng" cap="none" dirty="0" smtClean="0"/>
              <a:t>Book</a:t>
            </a:r>
            <a:r>
              <a:rPr lang="en-US" sz="2400" b="0" cap="none" dirty="0" smtClean="0"/>
              <a:t> -</a:t>
            </a:r>
            <a:endParaRPr lang="en-US" sz="2400" b="0" cap="none" dirty="0"/>
          </a:p>
          <a:p>
            <a:pPr algn="l"/>
            <a:r>
              <a:rPr lang="en-US" sz="2400" b="0" u="sng" cap="none" dirty="0" smtClean="0"/>
              <a:t>Title</a:t>
            </a:r>
            <a:r>
              <a:rPr lang="en-US" sz="2400" b="0" cap="none" dirty="0" smtClean="0"/>
              <a:t>: The 36-Hour Day</a:t>
            </a:r>
          </a:p>
          <a:p>
            <a:pPr algn="l"/>
            <a:endParaRPr lang="en-US" sz="1000" b="0" cap="none" dirty="0"/>
          </a:p>
          <a:p>
            <a:pPr algn="l"/>
            <a:r>
              <a:rPr lang="en-US" sz="2400" b="0" u="sng" cap="none" dirty="0" smtClean="0"/>
              <a:t>Author</a:t>
            </a:r>
            <a:r>
              <a:rPr lang="en-US" sz="2400" b="0" cap="none" dirty="0" smtClean="0"/>
              <a:t>: Nancy L. Mace, M.A. </a:t>
            </a:r>
          </a:p>
          <a:p>
            <a:pPr algn="l"/>
            <a:r>
              <a:rPr lang="en-US" sz="2400" b="0" cap="none" dirty="0"/>
              <a:t> </a:t>
            </a:r>
            <a:r>
              <a:rPr lang="en-US" sz="2400" b="0" cap="none" dirty="0" smtClean="0"/>
              <a:t>             Peter V. </a:t>
            </a:r>
            <a:r>
              <a:rPr lang="en-US" sz="2400" b="0" cap="none" dirty="0" err="1" smtClean="0"/>
              <a:t>Rabins</a:t>
            </a:r>
            <a:r>
              <a:rPr lang="en-US" sz="2400" b="0" cap="none" dirty="0" smtClean="0"/>
              <a:t>, M.D.</a:t>
            </a:r>
          </a:p>
          <a:p>
            <a:pPr algn="l"/>
            <a:endParaRPr lang="en-US" sz="1000" b="0" cap="none" dirty="0"/>
          </a:p>
          <a:p>
            <a:pPr algn="l"/>
            <a:r>
              <a:rPr lang="en-US" sz="2400" b="0" u="sng" cap="none" dirty="0" smtClean="0"/>
              <a:t>Publisher</a:t>
            </a:r>
            <a:r>
              <a:rPr lang="en-US" sz="2400" b="0" cap="none" dirty="0" smtClean="0"/>
              <a:t>: John Hopkins University Press</a:t>
            </a:r>
          </a:p>
          <a:p>
            <a:pPr algn="l"/>
            <a:endParaRPr lang="en-US" sz="1000" b="0" cap="none" dirty="0"/>
          </a:p>
          <a:p>
            <a:pPr algn="l"/>
            <a:r>
              <a:rPr lang="en-US" sz="2400" b="0" u="sng" cap="none" dirty="0" smtClean="0"/>
              <a:t>Copyright</a:t>
            </a:r>
            <a:r>
              <a:rPr lang="en-US" sz="2400" b="0" cap="none" dirty="0" smtClean="0"/>
              <a:t>: 2006</a:t>
            </a:r>
            <a:endParaRPr lang="en-US" sz="2400" b="0" cap="none" dirty="0"/>
          </a:p>
        </p:txBody>
      </p:sp>
      <p:sp>
        <p:nvSpPr>
          <p:cNvPr id="3" name="Title 2"/>
          <p:cNvSpPr>
            <a:spLocks noGrp="1"/>
          </p:cNvSpPr>
          <p:nvPr>
            <p:ph type="ctrTitle"/>
          </p:nvPr>
        </p:nvSpPr>
        <p:spPr>
          <a:xfrm>
            <a:off x="685800" y="381000"/>
            <a:ext cx="7772400" cy="1447800"/>
          </a:xfrm>
        </p:spPr>
        <p:txBody>
          <a:bodyPr/>
          <a:lstStyle/>
          <a:p>
            <a:r>
              <a:rPr lang="en-US" dirty="0" smtClean="0"/>
              <a:t>Community Resource</a:t>
            </a:r>
            <a:endParaRPr lang="en-US" dirty="0"/>
          </a:p>
        </p:txBody>
      </p:sp>
    </p:spTree>
    <p:extLst>
      <p:ext uri="{BB962C8B-B14F-4D97-AF65-F5344CB8AC3E}">
        <p14:creationId xmlns:p14="http://schemas.microsoft.com/office/powerpoint/2010/main" val="36993153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667000"/>
            <a:ext cx="8458200" cy="3657600"/>
          </a:xfrm>
        </p:spPr>
        <p:txBody>
          <a:bodyPr>
            <a:noAutofit/>
          </a:bodyPr>
          <a:lstStyle/>
          <a:p>
            <a:pPr marL="342900" indent="-342900" algn="l">
              <a:buAutoNum type="arabicPeriod"/>
            </a:pPr>
            <a:r>
              <a:rPr lang="en-US" b="0" u="sng" cap="none" dirty="0" smtClean="0">
                <a:solidFill>
                  <a:schemeClr val="tx1"/>
                </a:solidFill>
                <a:hlinkClick r:id="rId3"/>
              </a:rPr>
              <a:t>www.TexasQualityMatters.org</a:t>
            </a:r>
            <a:endParaRPr lang="en-US" b="0" u="sng" cap="none" dirty="0" smtClean="0">
              <a:solidFill>
                <a:schemeClr val="tx1"/>
              </a:solidFill>
            </a:endParaRPr>
          </a:p>
          <a:p>
            <a:pPr marL="342900" indent="-342900" algn="l">
              <a:buAutoNum type="arabicPeriod"/>
            </a:pPr>
            <a:r>
              <a:rPr lang="en-US" b="0" cap="none" dirty="0" smtClean="0"/>
              <a:t>G.E. Robinson, B.J. Leif. Nutrition Management and Restorative Dining for Older Adults. Consulting Dietitians in HCF, AND; Chicago, IL 2001</a:t>
            </a:r>
          </a:p>
          <a:p>
            <a:pPr marL="342900" indent="-342900" algn="l">
              <a:buAutoNum type="arabicPeriod"/>
            </a:pPr>
            <a:r>
              <a:rPr lang="en-US" b="0" cap="none" dirty="0" smtClean="0"/>
              <a:t>Carlene Russell; Dining Skills: Practical Intervention for the Caregivers of Older Adults with Eating Problems. Consulting Dietitians in HCF, AND; Chicago, IL 2001</a:t>
            </a:r>
          </a:p>
          <a:p>
            <a:pPr marL="342900" indent="-342900" algn="l">
              <a:buAutoNum type="arabicPeriod"/>
            </a:pPr>
            <a:r>
              <a:rPr lang="en-US" b="0" cap="none" dirty="0" smtClean="0"/>
              <a:t>American Medical Directors Association (AMDA): Dementia in the Long Term Care Setting, Clinical Practice Guidelines 2014</a:t>
            </a:r>
          </a:p>
          <a:p>
            <a:pPr marL="342900" indent="-342900" algn="l">
              <a:buAutoNum type="arabicPeriod"/>
            </a:pPr>
            <a:r>
              <a:rPr lang="en-US" b="0" cap="none" dirty="0" smtClean="0"/>
              <a:t>Pioneer Network Food &amp; Dining Clinical Standards Task Force: New Dining Practice Standards</a:t>
            </a:r>
            <a:endParaRPr lang="en-US" b="0" cap="none" dirty="0"/>
          </a:p>
        </p:txBody>
      </p:sp>
      <p:sp>
        <p:nvSpPr>
          <p:cNvPr id="3" name="Title 2"/>
          <p:cNvSpPr>
            <a:spLocks noGrp="1"/>
          </p:cNvSpPr>
          <p:nvPr>
            <p:ph type="ctrTitle"/>
          </p:nvPr>
        </p:nvSpPr>
        <p:spPr>
          <a:xfrm>
            <a:off x="685800" y="381000"/>
            <a:ext cx="7772400" cy="1447800"/>
          </a:xfrm>
        </p:spPr>
        <p:txBody>
          <a:bodyPr/>
          <a:lstStyle/>
          <a:p>
            <a:r>
              <a:rPr lang="en-US" dirty="0" smtClean="0"/>
              <a:t>Resources</a:t>
            </a:r>
            <a:endParaRPr lang="en-US" dirty="0"/>
          </a:p>
        </p:txBody>
      </p:sp>
    </p:spTree>
    <p:extLst>
      <p:ext uri="{BB962C8B-B14F-4D97-AF65-F5344CB8AC3E}">
        <p14:creationId xmlns:p14="http://schemas.microsoft.com/office/powerpoint/2010/main" val="3500802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667000"/>
            <a:ext cx="8534400" cy="3733800"/>
          </a:xfrm>
        </p:spPr>
        <p:txBody>
          <a:bodyPr>
            <a:noAutofit/>
          </a:bodyPr>
          <a:lstStyle/>
          <a:p>
            <a:pPr algn="l"/>
            <a:r>
              <a:rPr lang="en-US" sz="2800" b="0" cap="none" dirty="0" smtClean="0"/>
              <a:t>Identification of risk factors associated with dementia</a:t>
            </a:r>
            <a:endParaRPr lang="en-US" sz="2800" b="0" cap="none" dirty="0"/>
          </a:p>
          <a:p>
            <a:pPr algn="l"/>
            <a:r>
              <a:rPr lang="en-US" sz="2800" b="0" u="sng" cap="none" dirty="0" smtClean="0"/>
              <a:t>Cognitive Impairments</a:t>
            </a:r>
            <a:r>
              <a:rPr lang="en-US" sz="2800" b="0" cap="none" dirty="0" smtClean="0"/>
              <a:t> -</a:t>
            </a:r>
            <a:endParaRPr lang="en-US" sz="2800" b="0" u="sng" cap="none" dirty="0" smtClean="0"/>
          </a:p>
          <a:p>
            <a:pPr marL="285750" indent="-285750" algn="l">
              <a:buFont typeface="Arial" charset="0"/>
              <a:buChar char="•"/>
            </a:pPr>
            <a:r>
              <a:rPr lang="en-US" sz="2000" b="0" cap="none" dirty="0" smtClean="0"/>
              <a:t>Memory Loss</a:t>
            </a:r>
          </a:p>
          <a:p>
            <a:pPr marL="285750" indent="-285750" algn="l">
              <a:buFont typeface="Arial" charset="0"/>
              <a:buChar char="•"/>
            </a:pPr>
            <a:r>
              <a:rPr lang="en-US" sz="2000" b="0" cap="none" dirty="0" smtClean="0"/>
              <a:t>Confusion</a:t>
            </a:r>
          </a:p>
          <a:p>
            <a:pPr marL="285750" indent="-285750" algn="l">
              <a:buFont typeface="Arial" charset="0"/>
              <a:buChar char="•"/>
            </a:pPr>
            <a:r>
              <a:rPr lang="en-US" sz="2000" b="0" cap="none" dirty="0" smtClean="0"/>
              <a:t>Combativeness</a:t>
            </a:r>
          </a:p>
          <a:p>
            <a:pPr marL="285750" indent="-285750" algn="l">
              <a:buFont typeface="Arial" charset="0"/>
              <a:buChar char="•"/>
            </a:pPr>
            <a:r>
              <a:rPr lang="en-US" sz="2000" b="0" cap="none" dirty="0" smtClean="0"/>
              <a:t>Paranoia</a:t>
            </a:r>
          </a:p>
          <a:p>
            <a:pPr marL="285750" indent="-285750" algn="l">
              <a:buFont typeface="Arial" charset="0"/>
              <a:buChar char="•"/>
            </a:pPr>
            <a:r>
              <a:rPr lang="en-US" sz="2000" b="0" cap="none" dirty="0" smtClean="0"/>
              <a:t>Decreased Attention</a:t>
            </a:r>
          </a:p>
          <a:p>
            <a:pPr marL="285750" indent="-285750" algn="l">
              <a:buFont typeface="Arial" charset="0"/>
              <a:buChar char="•"/>
            </a:pPr>
            <a:r>
              <a:rPr lang="en-US" sz="2000" b="0" cap="none" dirty="0" smtClean="0"/>
              <a:t>Maladaptive behaviors, etc.</a:t>
            </a:r>
          </a:p>
          <a:p>
            <a:pPr marL="285750" indent="-285750" algn="l">
              <a:buFont typeface="Arial" charset="0"/>
              <a:buChar char="•"/>
            </a:pPr>
            <a:endParaRPr lang="en-US" sz="200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7766780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2438400"/>
            <a:ext cx="8610600" cy="3962400"/>
          </a:xfrm>
        </p:spPr>
        <p:txBody>
          <a:bodyPr>
            <a:noAutofit/>
          </a:bodyPr>
          <a:lstStyle/>
          <a:p>
            <a:pPr algn="l"/>
            <a:r>
              <a:rPr lang="en-US" sz="2800" b="0" cap="none" dirty="0" smtClean="0"/>
              <a:t>Medication side effects with nutrition implications – i.e. antipsychotics and medications to treat Alzheimer’s disease</a:t>
            </a:r>
            <a:endParaRPr lang="en-US" b="0" cap="none" dirty="0"/>
          </a:p>
          <a:p>
            <a:pPr marL="285750" indent="-285750" algn="l">
              <a:buFont typeface="Arial" charset="0"/>
              <a:buChar char="•"/>
            </a:pPr>
            <a:r>
              <a:rPr lang="en-US" sz="2000" b="0" cap="none" dirty="0" smtClean="0"/>
              <a:t>Altered taste</a:t>
            </a:r>
          </a:p>
          <a:p>
            <a:pPr marL="285750" indent="-285750" algn="l">
              <a:buFont typeface="Arial" charset="0"/>
              <a:buChar char="•"/>
            </a:pPr>
            <a:r>
              <a:rPr lang="en-US" sz="2000" b="0" cap="none" dirty="0" smtClean="0"/>
              <a:t>Dry mouth</a:t>
            </a:r>
          </a:p>
          <a:p>
            <a:pPr marL="285750" indent="-285750" algn="l">
              <a:buFont typeface="Arial" charset="0"/>
              <a:buChar char="•"/>
            </a:pPr>
            <a:r>
              <a:rPr lang="en-US" sz="2000" b="0" cap="none" dirty="0" smtClean="0"/>
              <a:t>Drooling</a:t>
            </a:r>
          </a:p>
          <a:p>
            <a:pPr marL="285750" indent="-285750" algn="l">
              <a:buFont typeface="Arial" charset="0"/>
              <a:buChar char="•"/>
            </a:pPr>
            <a:r>
              <a:rPr lang="en-US" sz="2000" b="0" cap="none" dirty="0" smtClean="0"/>
              <a:t>Decreased appetite</a:t>
            </a:r>
          </a:p>
          <a:p>
            <a:pPr marL="285750" indent="-285750" algn="l">
              <a:buFont typeface="Arial" charset="0"/>
              <a:buChar char="•"/>
            </a:pPr>
            <a:r>
              <a:rPr lang="en-US" sz="2000" b="0" cap="none" dirty="0" smtClean="0"/>
              <a:t>GI distress</a:t>
            </a:r>
          </a:p>
          <a:p>
            <a:pPr marL="285750" indent="-285750" algn="l">
              <a:buFont typeface="Arial" charset="0"/>
              <a:buChar char="•"/>
            </a:pPr>
            <a:r>
              <a:rPr lang="en-US" sz="2000" b="0" cap="none" dirty="0" smtClean="0"/>
              <a:t>Constipation</a:t>
            </a:r>
          </a:p>
          <a:p>
            <a:pPr marL="285750" indent="-285750" algn="l">
              <a:buFont typeface="Arial" charset="0"/>
              <a:buChar char="•"/>
            </a:pPr>
            <a:r>
              <a:rPr lang="en-US" sz="2000" b="0" cap="none" dirty="0" smtClean="0"/>
              <a:t>Decreased alertness, etc.</a:t>
            </a:r>
            <a:endParaRPr lang="en-US" sz="2000" b="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6322076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667000"/>
            <a:ext cx="8610600" cy="3733800"/>
          </a:xfrm>
        </p:spPr>
        <p:txBody>
          <a:bodyPr>
            <a:noAutofit/>
          </a:bodyPr>
          <a:lstStyle/>
          <a:p>
            <a:pPr algn="l"/>
            <a:r>
              <a:rPr lang="en-US" sz="2800" b="0" cap="none" dirty="0" smtClean="0"/>
              <a:t>Correlation of risk factors to nutrition focus areas</a:t>
            </a:r>
          </a:p>
          <a:p>
            <a:pPr algn="l"/>
            <a:endParaRPr lang="en-US" sz="2000" b="0" cap="none" dirty="0"/>
          </a:p>
          <a:p>
            <a:pPr algn="l"/>
            <a:r>
              <a:rPr lang="en-US" sz="2400" b="0" u="sng" cap="none" dirty="0" smtClean="0"/>
              <a:t>Weight Loss</a:t>
            </a:r>
            <a:r>
              <a:rPr lang="en-US" sz="2400" b="0" cap="none" dirty="0" smtClean="0"/>
              <a:t> -</a:t>
            </a:r>
            <a:endParaRPr lang="en-US" sz="2400" b="0" u="sng" cap="none" dirty="0" smtClean="0"/>
          </a:p>
          <a:p>
            <a:pPr algn="l"/>
            <a:endParaRPr lang="en-US" sz="2000" b="0" u="sng" cap="none" dirty="0" smtClean="0"/>
          </a:p>
          <a:p>
            <a:pPr marL="800100" lvl="1" indent="-342900" algn="l">
              <a:buFont typeface="Arial" panose="020B0604020202020204" pitchFamily="34" charset="0"/>
              <a:buChar char="•"/>
            </a:pPr>
            <a:r>
              <a:rPr lang="en-US" sz="2400" b="0" cap="none" dirty="0" smtClean="0"/>
              <a:t>What are the underlying factors?</a:t>
            </a:r>
          </a:p>
          <a:p>
            <a:pPr marL="800100" lvl="1" indent="-342900" algn="l">
              <a:buFont typeface="Arial" panose="020B0604020202020204" pitchFamily="34" charset="0"/>
              <a:buChar char="•"/>
            </a:pPr>
            <a:r>
              <a:rPr lang="en-US" sz="2400" b="0" cap="none" dirty="0" smtClean="0"/>
              <a:t> Is it part of the disease process?</a:t>
            </a:r>
            <a:endParaRPr lang="en-US" sz="2400" b="0" cap="none" dirty="0"/>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37804169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304800" y="304800"/>
            <a:ext cx="8631238" cy="762000"/>
          </a:xfrm>
        </p:spPr>
        <p:txBody>
          <a:bodyPr>
            <a:normAutofit fontScale="90000"/>
          </a:bodyPr>
          <a:lstStyle/>
          <a:p>
            <a:r>
              <a:rPr lang="en-US" dirty="0" smtClean="0"/>
              <a:t> </a:t>
            </a:r>
            <a:br>
              <a:rPr lang="en-US" dirty="0" smtClean="0"/>
            </a:br>
            <a:r>
              <a:rPr lang="en-US" dirty="0"/>
              <a:t/>
            </a:r>
            <a:br>
              <a:rPr lang="en-US" dirty="0"/>
            </a:br>
            <a:r>
              <a:rPr lang="en-US" dirty="0" smtClean="0"/>
              <a:t> </a:t>
            </a:r>
            <a:r>
              <a:rPr lang="en-US" sz="4400" dirty="0" smtClean="0">
                <a:latin typeface="Arial" charset="0"/>
              </a:rPr>
              <a:t/>
            </a:r>
            <a:br>
              <a:rPr lang="en-US" sz="4400" dirty="0" smtClean="0">
                <a:latin typeface="Arial" charset="0"/>
              </a:rPr>
            </a:br>
            <a:r>
              <a:rPr lang="en-US" sz="4400" dirty="0">
                <a:latin typeface="Arial" charset="0"/>
              </a:rPr>
              <a:t> </a:t>
            </a:r>
            <a:r>
              <a:rPr lang="en-US" sz="4400" dirty="0" smtClean="0">
                <a:latin typeface="Arial" charset="0"/>
              </a:rPr>
              <a:t/>
            </a:r>
            <a:br>
              <a:rPr lang="en-US" sz="4400" dirty="0" smtClean="0">
                <a:latin typeface="Arial" charset="0"/>
              </a:rPr>
            </a:br>
            <a:r>
              <a:rPr lang="en-US" sz="4400" dirty="0">
                <a:latin typeface="Arial" charset="0"/>
              </a:rPr>
              <a:t/>
            </a:r>
            <a:br>
              <a:rPr lang="en-US" sz="4400" dirty="0">
                <a:latin typeface="Arial" charset="0"/>
              </a:rPr>
            </a:br>
            <a:r>
              <a:rPr lang="en-US" sz="4400" dirty="0" smtClean="0">
                <a:latin typeface="Arial" charset="0"/>
              </a:rPr>
              <a:t/>
            </a:r>
            <a:br>
              <a:rPr lang="en-US" sz="4400" dirty="0" smtClean="0">
                <a:latin typeface="Arial" charset="0"/>
              </a:rPr>
            </a:br>
            <a:r>
              <a:rPr lang="en-US" sz="4400" dirty="0">
                <a:solidFill>
                  <a:schemeClr val="accent1"/>
                </a:solidFill>
                <a:latin typeface="Arial" charset="0"/>
              </a:rPr>
              <a:t/>
            </a:r>
            <a:br>
              <a:rPr lang="en-US" sz="4400" dirty="0">
                <a:solidFill>
                  <a:schemeClr val="accent1"/>
                </a:solidFill>
                <a:latin typeface="Arial" charset="0"/>
              </a:rPr>
            </a:br>
            <a:r>
              <a:rPr lang="en-US" sz="4700" dirty="0" smtClean="0">
                <a:solidFill>
                  <a:schemeClr val="accent1"/>
                </a:solidFill>
              </a:rPr>
              <a:t>Risk Factors for Weight Loss</a:t>
            </a:r>
          </a:p>
        </p:txBody>
      </p:sp>
      <p:sp>
        <p:nvSpPr>
          <p:cNvPr id="4100" name="Rectangle 3"/>
          <p:cNvSpPr>
            <a:spLocks noGrp="1" noChangeArrowheads="1"/>
          </p:cNvSpPr>
          <p:nvPr>
            <p:ph type="body" idx="1"/>
          </p:nvPr>
        </p:nvSpPr>
        <p:spPr>
          <a:xfrm>
            <a:off x="381000" y="1447800"/>
            <a:ext cx="8458200" cy="5181600"/>
          </a:xfrm>
        </p:spPr>
        <p:txBody>
          <a:bodyPr>
            <a:noAutofit/>
          </a:bodyPr>
          <a:lstStyle/>
          <a:p>
            <a:pPr eaLnBrk="1" hangingPunct="1">
              <a:lnSpc>
                <a:spcPct val="80000"/>
              </a:lnSpc>
            </a:pPr>
            <a:r>
              <a:rPr lang="en-US" sz="2400" b="1" dirty="0" smtClean="0"/>
              <a:t>M-m</a:t>
            </a:r>
            <a:r>
              <a:rPr lang="en-US" sz="2400" dirty="0" smtClean="0"/>
              <a:t>edications</a:t>
            </a:r>
          </a:p>
          <a:p>
            <a:pPr eaLnBrk="1" hangingPunct="1">
              <a:lnSpc>
                <a:spcPct val="80000"/>
              </a:lnSpc>
            </a:pPr>
            <a:r>
              <a:rPr lang="en-US" sz="2400" b="1" dirty="0" smtClean="0"/>
              <a:t>E-e</a:t>
            </a:r>
            <a:r>
              <a:rPr lang="en-US" sz="2400" dirty="0" smtClean="0"/>
              <a:t>motional problems</a:t>
            </a:r>
          </a:p>
          <a:p>
            <a:pPr eaLnBrk="1" hangingPunct="1">
              <a:lnSpc>
                <a:spcPct val="80000"/>
              </a:lnSpc>
            </a:pPr>
            <a:r>
              <a:rPr lang="en-US" sz="2400" b="1" dirty="0" smtClean="0"/>
              <a:t>A-a</a:t>
            </a:r>
            <a:r>
              <a:rPr lang="en-US" sz="2400" dirty="0" smtClean="0"/>
              <a:t>norexia</a:t>
            </a:r>
          </a:p>
          <a:p>
            <a:pPr eaLnBrk="1" hangingPunct="1">
              <a:lnSpc>
                <a:spcPct val="80000"/>
              </a:lnSpc>
            </a:pPr>
            <a:r>
              <a:rPr lang="en-US" sz="2400" b="1" dirty="0" smtClean="0"/>
              <a:t>L-l</a:t>
            </a:r>
            <a:r>
              <a:rPr lang="en-US" sz="2400" dirty="0" smtClean="0"/>
              <a:t>ate-life paranoia</a:t>
            </a:r>
          </a:p>
          <a:p>
            <a:pPr eaLnBrk="1" hangingPunct="1">
              <a:lnSpc>
                <a:spcPct val="80000"/>
              </a:lnSpc>
            </a:pPr>
            <a:r>
              <a:rPr lang="en-US" sz="2400" b="1" dirty="0" smtClean="0"/>
              <a:t>S-s</a:t>
            </a:r>
            <a:r>
              <a:rPr lang="en-US" sz="2400" dirty="0" smtClean="0"/>
              <a:t>wallowing disorders</a:t>
            </a:r>
          </a:p>
          <a:p>
            <a:pPr marL="0" indent="0" eaLnBrk="1" hangingPunct="1">
              <a:lnSpc>
                <a:spcPct val="80000"/>
              </a:lnSpc>
              <a:buNone/>
            </a:pPr>
            <a:endParaRPr lang="en-US" sz="800" dirty="0" smtClean="0"/>
          </a:p>
          <a:p>
            <a:pPr eaLnBrk="1" hangingPunct="1">
              <a:lnSpc>
                <a:spcPct val="80000"/>
              </a:lnSpc>
            </a:pPr>
            <a:r>
              <a:rPr lang="en-US" sz="2400" b="1" dirty="0" smtClean="0"/>
              <a:t>O-o</a:t>
            </a:r>
            <a:r>
              <a:rPr lang="en-US" sz="2400" dirty="0" smtClean="0"/>
              <a:t>ral Problems</a:t>
            </a:r>
          </a:p>
          <a:p>
            <a:pPr eaLnBrk="1" hangingPunct="1">
              <a:lnSpc>
                <a:spcPct val="80000"/>
              </a:lnSpc>
            </a:pPr>
            <a:r>
              <a:rPr lang="en-US" sz="2400" b="1" dirty="0" smtClean="0"/>
              <a:t>N-n</a:t>
            </a:r>
            <a:r>
              <a:rPr lang="en-US" sz="2400" dirty="0" smtClean="0"/>
              <a:t>osocomial infections</a:t>
            </a:r>
          </a:p>
          <a:p>
            <a:pPr eaLnBrk="1" hangingPunct="1">
              <a:lnSpc>
                <a:spcPct val="80000"/>
              </a:lnSpc>
            </a:pPr>
            <a:endParaRPr lang="en-US" sz="800" dirty="0" smtClean="0"/>
          </a:p>
          <a:p>
            <a:pPr eaLnBrk="1" hangingPunct="1">
              <a:lnSpc>
                <a:spcPct val="80000"/>
              </a:lnSpc>
            </a:pPr>
            <a:r>
              <a:rPr lang="en-US" sz="2400" b="1" dirty="0" smtClean="0"/>
              <a:t>W-w</a:t>
            </a:r>
            <a:r>
              <a:rPr lang="en-US" sz="2400" dirty="0" smtClean="0"/>
              <a:t>andering</a:t>
            </a:r>
          </a:p>
          <a:p>
            <a:pPr eaLnBrk="1" hangingPunct="1">
              <a:lnSpc>
                <a:spcPct val="80000"/>
              </a:lnSpc>
            </a:pPr>
            <a:r>
              <a:rPr lang="en-US" sz="2400" b="1" dirty="0" smtClean="0"/>
              <a:t>H-h</a:t>
            </a:r>
            <a:r>
              <a:rPr lang="en-US" sz="2400" dirty="0" smtClean="0"/>
              <a:t>yperthyroidism</a:t>
            </a:r>
          </a:p>
          <a:p>
            <a:pPr eaLnBrk="1" hangingPunct="1">
              <a:lnSpc>
                <a:spcPct val="80000"/>
              </a:lnSpc>
            </a:pPr>
            <a:r>
              <a:rPr lang="en-US" sz="2400" b="1" dirty="0" smtClean="0"/>
              <a:t>E-e</a:t>
            </a:r>
            <a:r>
              <a:rPr lang="en-US" sz="2400" dirty="0" smtClean="0"/>
              <a:t>nteric problems</a:t>
            </a:r>
          </a:p>
          <a:p>
            <a:pPr eaLnBrk="1" hangingPunct="1">
              <a:lnSpc>
                <a:spcPct val="80000"/>
              </a:lnSpc>
            </a:pPr>
            <a:r>
              <a:rPr lang="en-US" sz="2400" b="1" dirty="0" smtClean="0"/>
              <a:t>E-e</a:t>
            </a:r>
            <a:r>
              <a:rPr lang="en-US" sz="2400" dirty="0" smtClean="0"/>
              <a:t>ating problems</a:t>
            </a:r>
          </a:p>
          <a:p>
            <a:pPr eaLnBrk="1" hangingPunct="1">
              <a:lnSpc>
                <a:spcPct val="80000"/>
              </a:lnSpc>
            </a:pPr>
            <a:r>
              <a:rPr lang="en-US" sz="2400" b="1" dirty="0" smtClean="0"/>
              <a:t>L-l</a:t>
            </a:r>
            <a:r>
              <a:rPr lang="en-US" sz="2400" dirty="0" smtClean="0"/>
              <a:t>ow salt, low cholesterol diets</a:t>
            </a:r>
          </a:p>
          <a:p>
            <a:pPr eaLnBrk="1" hangingPunct="1">
              <a:lnSpc>
                <a:spcPct val="80000"/>
              </a:lnSpc>
            </a:pPr>
            <a:r>
              <a:rPr lang="en-US" sz="2400" b="1" dirty="0" smtClean="0"/>
              <a:t>S-s</a:t>
            </a:r>
            <a:r>
              <a:rPr lang="en-US" sz="2400" dirty="0" smtClean="0"/>
              <a:t>ocial problems</a:t>
            </a:r>
            <a:endParaRPr lang="en-US" sz="2400" b="1" dirty="0" smtClean="0"/>
          </a:p>
        </p:txBody>
      </p:sp>
      <p:pic>
        <p:nvPicPr>
          <p:cNvPr id="4101" name="Picture 4" descr="MCj043960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524000"/>
            <a:ext cx="1447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5" descr="MCj041148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1981200"/>
            <a:ext cx="13843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6" descr="MCj0329167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01000" y="3276600"/>
            <a:ext cx="7032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7" descr="MCj0406036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9800" y="3810000"/>
            <a:ext cx="1841500"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8" descr="MCj0383564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20000" y="51054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56028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590800"/>
            <a:ext cx="8610600" cy="3810000"/>
          </a:xfrm>
        </p:spPr>
        <p:txBody>
          <a:bodyPr>
            <a:noAutofit/>
          </a:bodyPr>
          <a:lstStyle/>
          <a:p>
            <a:pPr algn="l"/>
            <a:r>
              <a:rPr lang="en-US" sz="2400" b="0" cap="none" dirty="0" smtClean="0"/>
              <a:t>Correlation of risk factors to nutrition focus areas</a:t>
            </a:r>
          </a:p>
          <a:p>
            <a:pPr algn="l"/>
            <a:endParaRPr lang="en-US" sz="2400" b="0" cap="none" dirty="0"/>
          </a:p>
          <a:p>
            <a:pPr algn="l"/>
            <a:r>
              <a:rPr lang="en-US" sz="2400" b="0" u="sng" cap="none" dirty="0" smtClean="0"/>
              <a:t>Dehydration</a:t>
            </a:r>
            <a:r>
              <a:rPr lang="en-US" sz="2400" b="0" cap="none" dirty="0" smtClean="0"/>
              <a:t> -</a:t>
            </a:r>
            <a:endParaRPr lang="en-US" sz="2400" b="0" u="sng" cap="none" dirty="0" smtClean="0"/>
          </a:p>
          <a:p>
            <a:pPr algn="l"/>
            <a:endParaRPr lang="en-US" sz="2400" b="0" cap="none" dirty="0"/>
          </a:p>
          <a:p>
            <a:pPr marL="742950" lvl="1" indent="-285750" algn="l">
              <a:buFont typeface="Arial" charset="0"/>
              <a:buChar char="•"/>
            </a:pPr>
            <a:r>
              <a:rPr lang="en-US" sz="2400" b="0" cap="none" dirty="0" smtClean="0"/>
              <a:t>Is hydration adequate?</a:t>
            </a:r>
          </a:p>
          <a:p>
            <a:pPr marL="742950" lvl="1" indent="-285750" algn="l">
              <a:buFont typeface="Arial" charset="0"/>
              <a:buChar char="•"/>
            </a:pPr>
            <a:r>
              <a:rPr lang="en-US" sz="2400" b="0" cap="none" dirty="0" smtClean="0"/>
              <a:t>Does resident require cueing?</a:t>
            </a:r>
          </a:p>
          <a:p>
            <a:pPr marL="742950" lvl="1" indent="-285750" algn="l">
              <a:buFont typeface="Arial" charset="0"/>
              <a:buChar char="•"/>
            </a:pPr>
            <a:r>
              <a:rPr lang="en-US" sz="2400" b="0" cap="none" dirty="0" smtClean="0"/>
              <a:t>Does resident require thickened liquids?</a:t>
            </a:r>
          </a:p>
        </p:txBody>
      </p:sp>
      <p:sp>
        <p:nvSpPr>
          <p:cNvPr id="3" name="Title 2"/>
          <p:cNvSpPr>
            <a:spLocks noGrp="1"/>
          </p:cNvSpPr>
          <p:nvPr>
            <p:ph type="ctrTitle"/>
          </p:nvPr>
        </p:nvSpPr>
        <p:spPr/>
        <p:txBody>
          <a:bodyPr/>
          <a:lstStyle/>
          <a:p>
            <a:r>
              <a:rPr lang="en-US" dirty="0" smtClean="0"/>
              <a:t>Assessment</a:t>
            </a:r>
            <a:endParaRPr lang="en-US" dirty="0"/>
          </a:p>
        </p:txBody>
      </p:sp>
    </p:spTree>
    <p:extLst>
      <p:ext uri="{BB962C8B-B14F-4D97-AF65-F5344CB8AC3E}">
        <p14:creationId xmlns:p14="http://schemas.microsoft.com/office/powerpoint/2010/main" val="44953751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839</TotalTime>
  <Words>4690</Words>
  <Application>Microsoft Office PowerPoint</Application>
  <PresentationFormat>On-screen Show (4:3)</PresentationFormat>
  <Paragraphs>713</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Civic</vt:lpstr>
      <vt:lpstr>Nutrition Best Practices in Dementia Care</vt:lpstr>
      <vt:lpstr>Objectives</vt:lpstr>
      <vt:lpstr>Assessment</vt:lpstr>
      <vt:lpstr>Assessment</vt:lpstr>
      <vt:lpstr>Assessment</vt:lpstr>
      <vt:lpstr>Assessment</vt:lpstr>
      <vt:lpstr>Assessment</vt:lpstr>
      <vt:lpstr>          Risk Factors for Weight Loss</vt:lpstr>
      <vt:lpstr>Assessment</vt:lpstr>
      <vt:lpstr>Risk Factors for Dehydration</vt:lpstr>
      <vt:lpstr>Associated With Many Conditions</vt:lpstr>
      <vt:lpstr>Assessment</vt:lpstr>
      <vt:lpstr>Assessment</vt:lpstr>
      <vt:lpstr>Assessment</vt:lpstr>
      <vt:lpstr>End of Life</vt:lpstr>
      <vt:lpstr>Assessment</vt:lpstr>
      <vt:lpstr>Enteral Nutrition</vt:lpstr>
      <vt:lpstr>Care Plans</vt:lpstr>
      <vt:lpstr>Sample Care Plans</vt:lpstr>
      <vt:lpstr>Care</vt:lpstr>
      <vt:lpstr>Nutrition Best Practice Handouts</vt:lpstr>
      <vt:lpstr>Nutrition Interventions</vt:lpstr>
      <vt:lpstr>Nutrition Interventions </vt:lpstr>
      <vt:lpstr>Nutrition Interventions:         Prevent Weight Loss</vt:lpstr>
      <vt:lpstr>Nutrition Interventions:  Prevent Weight Loss</vt:lpstr>
      <vt:lpstr>Nutrition Intervention: Hydration</vt:lpstr>
      <vt:lpstr>PowerPoint Presentation</vt:lpstr>
      <vt:lpstr> Nutrition Interventions: Dining</vt:lpstr>
      <vt:lpstr>Nutrition Interventions: Dining</vt:lpstr>
      <vt:lpstr>Feeding Strategies for Maladaptive Behaviors</vt:lpstr>
      <vt:lpstr>Feeding Strategies</vt:lpstr>
      <vt:lpstr>Feeding Strategies </vt:lpstr>
      <vt:lpstr>Feeding Strategies </vt:lpstr>
      <vt:lpstr>Feeding Strategies </vt:lpstr>
      <vt:lpstr>Feeding Strategies </vt:lpstr>
      <vt:lpstr>Feeding Strategies</vt:lpstr>
      <vt:lpstr>Feeding Strategies</vt:lpstr>
      <vt:lpstr>Feeding Strategies </vt:lpstr>
      <vt:lpstr>Feeding Strategies </vt:lpstr>
      <vt:lpstr>Feeding Strategies</vt:lpstr>
      <vt:lpstr>Feeding Strategies</vt:lpstr>
      <vt:lpstr>Feeding Strategies</vt:lpstr>
      <vt:lpstr>Late Stage Dementia</vt:lpstr>
      <vt:lpstr>End of Life</vt:lpstr>
      <vt:lpstr>Community Resource</vt:lpstr>
      <vt:lpstr>Resources</vt:lpstr>
    </vt:vector>
  </TitlesOfParts>
  <Company>Texas Department on Ageing and Disability Services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Best Practices in Dementia Care</dc:title>
  <dc:creator>Cortes,Kathryn A (DADS)</dc:creator>
  <cp:lastModifiedBy>Hill,Sharon A (DADS)</cp:lastModifiedBy>
  <cp:revision>68</cp:revision>
  <cp:lastPrinted>2014-04-05T00:32:25Z</cp:lastPrinted>
  <dcterms:created xsi:type="dcterms:W3CDTF">2014-03-23T18:56:37Z</dcterms:created>
  <dcterms:modified xsi:type="dcterms:W3CDTF">2014-05-20T19:01:14Z</dcterms:modified>
</cp:coreProperties>
</file>